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8"/>
  </p:notesMasterIdLst>
  <p:handoutMasterIdLst>
    <p:handoutMasterId r:id="rId19"/>
  </p:handoutMasterIdLst>
  <p:sldIdLst>
    <p:sldId id="256" r:id="rId2"/>
    <p:sldId id="276" r:id="rId3"/>
    <p:sldId id="278" r:id="rId4"/>
    <p:sldId id="277" r:id="rId5"/>
    <p:sldId id="279" r:id="rId6"/>
    <p:sldId id="286" r:id="rId7"/>
    <p:sldId id="280" r:id="rId8"/>
    <p:sldId id="290" r:id="rId9"/>
    <p:sldId id="281" r:id="rId10"/>
    <p:sldId id="282" r:id="rId11"/>
    <p:sldId id="283" r:id="rId12"/>
    <p:sldId id="284" r:id="rId13"/>
    <p:sldId id="288" r:id="rId14"/>
    <p:sldId id="289" r:id="rId15"/>
    <p:sldId id="285" r:id="rId16"/>
    <p:sldId id="258" r:id="rId17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FF"/>
    <a:srgbClr val="0F70B7"/>
    <a:srgbClr val="2DAAE1"/>
    <a:srgbClr val="0066CC"/>
    <a:srgbClr val="0944FF"/>
    <a:srgbClr val="99CCFF"/>
    <a:srgbClr val="3366FF"/>
    <a:srgbClr val="3333FF"/>
    <a:srgbClr val="238D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77" autoAdjust="0"/>
    <p:restoredTop sz="93153" autoAdjust="0"/>
  </p:normalViewPr>
  <p:slideViewPr>
    <p:cSldViewPr snapToGrid="0">
      <p:cViewPr varScale="1">
        <p:scale>
          <a:sx n="67" d="100"/>
          <a:sy n="67" d="100"/>
        </p:scale>
        <p:origin x="1476" y="78"/>
      </p:cViewPr>
      <p:guideLst>
        <p:guide orient="horz" pos="2136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822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7BA014-72CB-4F24-81F9-D641C70EB1F7}" type="datetimeFigureOut">
              <a:rPr lang="it-IT" smtClean="0"/>
              <a:pPr/>
              <a:t>19/07/2017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C1E8ED-D164-4AD7-A296-865A85AB6710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404193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C41770-093F-42EB-A62F-492E75304CD7}" type="datetimeFigureOut">
              <a:rPr lang="en-GB" smtClean="0"/>
              <a:pPr/>
              <a:t>19/07/2017</a:t>
            </a:fld>
            <a:endParaRPr lang="en-GB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72C036-884E-4511-B1EF-B89EC6EFFB8E}" type="slidenum">
              <a:rPr lang="en-GB" smtClean="0"/>
              <a:pPr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36495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8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9CBA834-48C1-4416-8A0F-68DF35BB099E}" type="slidenum">
              <a:rPr lang="fr-FR" altLang="it-IT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fr-FR" altLang="it-IT">
              <a:solidFill>
                <a:srgbClr val="000000"/>
              </a:solidFill>
            </a:endParaRPr>
          </a:p>
        </p:txBody>
      </p:sp>
      <p:sp>
        <p:nvSpPr>
          <p:cNvPr id="32771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2772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5528452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>
            <a:normAutofit/>
          </a:bodyPr>
          <a:lstStyle>
            <a:lvl1pPr algn="ctr">
              <a:defRPr sz="4200" b="1">
                <a:solidFill>
                  <a:srgbClr val="0F70B7"/>
                </a:solidFill>
              </a:defRPr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2DAAE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dirty="0"/>
              <a:t>Fare clic per modificare lo stile del sottotitolo dello schema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81859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F70B7"/>
                </a:solidFill>
              </a:defRPr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14030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1097279"/>
            <a:ext cx="1971675" cy="5079683"/>
          </a:xfrm>
        </p:spPr>
        <p:txBody>
          <a:bodyPr vert="eaVert"/>
          <a:lstStyle>
            <a:lvl1pPr>
              <a:defRPr>
                <a:solidFill>
                  <a:srgbClr val="0F70B7"/>
                </a:solidFill>
              </a:defRPr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097279"/>
            <a:ext cx="5800725" cy="5079683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22701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F70B7"/>
                </a:solidFill>
              </a:defRPr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82394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>
                <a:solidFill>
                  <a:srgbClr val="0F70B7"/>
                </a:solidFill>
              </a:defRPr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1108770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F70B7"/>
                </a:solidFill>
              </a:defRPr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79233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1117600"/>
            <a:ext cx="7886700" cy="573089"/>
          </a:xfrm>
        </p:spPr>
        <p:txBody>
          <a:bodyPr>
            <a:normAutofit/>
          </a:bodyPr>
          <a:lstStyle>
            <a:lvl1pPr>
              <a:defRPr sz="3200">
                <a:solidFill>
                  <a:srgbClr val="0F70B7"/>
                </a:solidFill>
              </a:defRPr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8080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F70B7"/>
                </a:solidFill>
              </a:defRPr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7745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62842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1219200"/>
            <a:ext cx="2949178" cy="1407160"/>
          </a:xfrm>
        </p:spPr>
        <p:txBody>
          <a:bodyPr anchor="b"/>
          <a:lstStyle>
            <a:lvl1pPr>
              <a:defRPr sz="3200">
                <a:solidFill>
                  <a:srgbClr val="0F70B7"/>
                </a:solidFill>
              </a:defRPr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1219200"/>
            <a:ext cx="4629150" cy="46418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641600"/>
            <a:ext cx="2949178" cy="32273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dirty="0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8961747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1046480"/>
            <a:ext cx="2949178" cy="1442720"/>
          </a:xfrm>
        </p:spPr>
        <p:txBody>
          <a:bodyPr anchor="b"/>
          <a:lstStyle>
            <a:lvl1pPr>
              <a:defRPr sz="3200">
                <a:solidFill>
                  <a:srgbClr val="0F70B7"/>
                </a:solidFill>
              </a:defRPr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1046480"/>
            <a:ext cx="4629150" cy="481457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dirty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489200"/>
            <a:ext cx="2949178" cy="33797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544304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1066921"/>
            <a:ext cx="7886700" cy="7479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953491"/>
            <a:ext cx="7886700" cy="4223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7" name="Rettangolo 6"/>
          <p:cNvSpPr/>
          <p:nvPr userDrawn="1"/>
        </p:nvSpPr>
        <p:spPr>
          <a:xfrm>
            <a:off x="0" y="6356350"/>
            <a:ext cx="9144000" cy="501650"/>
          </a:xfrm>
          <a:prstGeom prst="rect">
            <a:avLst/>
          </a:prstGeom>
          <a:solidFill>
            <a:srgbClr val="0F70B7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350" baseline="0" dirty="0"/>
              <a:t>RESUME</a:t>
            </a:r>
            <a:endParaRPr lang="it-IT" sz="1350" dirty="0"/>
          </a:p>
        </p:txBody>
      </p:sp>
      <p:pic>
        <p:nvPicPr>
          <p:cNvPr id="9" name="Immagine 8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8291" y="205141"/>
            <a:ext cx="2388984" cy="682393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80" y="116529"/>
            <a:ext cx="1259840" cy="894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743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500" kern="1200">
          <a:solidFill>
            <a:srgbClr val="0F70B7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mailto:unimed@uni-med.net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17560" y="1886637"/>
            <a:ext cx="8267131" cy="179034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defRPr/>
            </a:pPr>
            <a:r>
              <a:rPr lang="fr-FR" sz="3600" dirty="0">
                <a:solidFill>
                  <a:srgbClr val="33CC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Compétition IEEE des étudiants biomédical au Liban </a:t>
            </a:r>
            <a:endParaRPr lang="fr-FR" dirty="0">
              <a:solidFill>
                <a:srgbClr val="33CC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4429347"/>
            <a:ext cx="6858000" cy="1666648"/>
          </a:xfrm>
        </p:spPr>
        <p:txBody>
          <a:bodyPr>
            <a:normAutofit/>
          </a:bodyPr>
          <a:lstStyle/>
          <a:p>
            <a:r>
              <a:rPr lang="fr-FR" dirty="0"/>
              <a:t>Université Libanaise</a:t>
            </a:r>
          </a:p>
          <a:p>
            <a:endParaRPr lang="fr-FR" dirty="0"/>
          </a:p>
          <a:p>
            <a:r>
              <a:rPr lang="fr-FR" dirty="0"/>
              <a:t>Ahmad </a:t>
            </a:r>
            <a:r>
              <a:rPr lang="fr-FR" dirty="0" err="1"/>
              <a:t>Diab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28837148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10938" y="1502347"/>
            <a:ext cx="7886700" cy="747998"/>
          </a:xfrm>
        </p:spPr>
        <p:txBody>
          <a:bodyPr/>
          <a:lstStyle/>
          <a:p>
            <a:r>
              <a:rPr lang="fr-FR" dirty="0"/>
              <a:t>Succès et Impact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28649" y="2229258"/>
            <a:ext cx="8161389" cy="4223472"/>
          </a:xfrm>
        </p:spPr>
        <p:txBody>
          <a:bodyPr>
            <a:normAutofit fontScale="92500" lnSpcReduction="20000"/>
          </a:bodyPr>
          <a:lstStyle/>
          <a:p>
            <a:r>
              <a:rPr lang="fr-FR" dirty="0"/>
              <a:t>Nouveaux expertises acquis par les étudiants, ne sont jamais vues pendant leur formation universitaire.</a:t>
            </a:r>
          </a:p>
          <a:p>
            <a:endParaRPr lang="fr-FR" dirty="0"/>
          </a:p>
          <a:p>
            <a:r>
              <a:rPr lang="fr-FR" dirty="0"/>
              <a:t>Les incubateurs étaient le plus proches possible des travaux et des capacités des étudiants. </a:t>
            </a:r>
          </a:p>
          <a:p>
            <a:endParaRPr lang="fr-FR" dirty="0"/>
          </a:p>
          <a:p>
            <a:r>
              <a:rPr lang="fr-FR" dirty="0"/>
              <a:t>Des projets seront supporter par des incubateurs.</a:t>
            </a:r>
          </a:p>
          <a:p>
            <a:endParaRPr lang="fr-FR" dirty="0"/>
          </a:p>
          <a:p>
            <a:r>
              <a:rPr lang="fr-FR" dirty="0"/>
              <a:t>Des étudiants vont recevoir des offres d’embauches.</a:t>
            </a:r>
          </a:p>
          <a:p>
            <a:endParaRPr lang="fr-FR" dirty="0"/>
          </a:p>
          <a:p>
            <a:r>
              <a:rPr lang="fr-FR" dirty="0"/>
              <a:t>La pratique est très facile à implémenter .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6200" y="30562"/>
            <a:ext cx="2581834" cy="193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9860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28650" y="1066921"/>
            <a:ext cx="7886700" cy="747998"/>
          </a:xfrm>
        </p:spPr>
        <p:txBody>
          <a:bodyPr/>
          <a:lstStyle/>
          <a:p>
            <a:r>
              <a:rPr lang="fr-FR" dirty="0"/>
              <a:t>Présentation du projet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715" y="1814918"/>
            <a:ext cx="6028764" cy="4521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122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28650" y="1066921"/>
            <a:ext cx="7886700" cy="747998"/>
          </a:xfrm>
        </p:spPr>
        <p:txBody>
          <a:bodyPr/>
          <a:lstStyle/>
          <a:p>
            <a:r>
              <a:rPr lang="en-US" dirty="0"/>
              <a:t>Jury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856" y="1066921"/>
            <a:ext cx="7068457" cy="5301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6848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Supported project 1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31E6BB4-0F2C-4947-B618-755E0AC1384B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35"/>
          <a:stretch/>
        </p:blipFill>
        <p:spPr bwMode="auto">
          <a:xfrm>
            <a:off x="204423" y="1820221"/>
            <a:ext cx="4193406" cy="42177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E914C40-176A-468E-AACD-E50650FE1A9F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563262" y="3578554"/>
            <a:ext cx="2695367" cy="26564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960920"/>
            <a:ext cx="4659086" cy="2512123"/>
          </a:xfrm>
          <a:prstGeom prst="rect">
            <a:avLst/>
          </a:prstGeom>
        </p:spPr>
      </p:pic>
      <p:pic>
        <p:nvPicPr>
          <p:cNvPr id="8" name="Picture 7" descr="A black case&#10;&#10;Description generated with high confidenc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3315" y="1984971"/>
            <a:ext cx="1513717" cy="1353886"/>
          </a:xfrm>
          <a:prstGeom prst="rect">
            <a:avLst/>
          </a:prstGeom>
        </p:spPr>
      </p:pic>
      <p:pic>
        <p:nvPicPr>
          <p:cNvPr id="9" name="Picture 8" descr="A black case&#10;&#10;Description generated with high confidenc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01543" y="2054616"/>
            <a:ext cx="1357086" cy="1397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801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Supported project 2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52800" y="3819772"/>
            <a:ext cx="5685064" cy="25552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83439"/>
            <a:ext cx="3352800" cy="24894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4941" y="1440920"/>
            <a:ext cx="4432923" cy="22047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807" y="1851252"/>
            <a:ext cx="3837735" cy="1852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6715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Photo groupe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029" y="1826756"/>
            <a:ext cx="5993795" cy="4495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6666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3"/>
          <p:cNvSpPr>
            <a:spLocks noChangeArrowheads="1"/>
          </p:cNvSpPr>
          <p:nvPr/>
        </p:nvSpPr>
        <p:spPr bwMode="auto">
          <a:xfrm>
            <a:off x="0" y="0"/>
            <a:ext cx="9144000" cy="3971925"/>
          </a:xfrm>
          <a:prstGeom prst="rect">
            <a:avLst/>
          </a:prstGeom>
          <a:solidFill>
            <a:srgbClr val="2DAAE1"/>
          </a:solidFill>
          <a:ln>
            <a:noFill/>
          </a:ln>
          <a:extLst/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95C11E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008D36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008D36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008D36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8D36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8D36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8D36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8D36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31747" name="Text Box 2"/>
          <p:cNvSpPr txBox="1">
            <a:spLocks noChangeArrowheads="1"/>
          </p:cNvSpPr>
          <p:nvPr/>
        </p:nvSpPr>
        <p:spPr bwMode="auto">
          <a:xfrm>
            <a:off x="-1" y="570466"/>
            <a:ext cx="9144000" cy="582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400">
                <a:solidFill>
                  <a:srgbClr val="95C11E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000">
                <a:solidFill>
                  <a:srgbClr val="008D36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rgbClr val="008D36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rgbClr val="008D36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rgbClr val="008D36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rgbClr val="008D36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rgbClr val="008D36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rgbClr val="008D36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en-US" altLang="it-IT" sz="1300" dirty="0">
                <a:solidFill>
                  <a:schemeClr val="bg1"/>
                </a:solidFill>
                <a:ea typeface="Arial Unicode MS" panose="020B0604020202020204" pitchFamily="34" charset="-128"/>
                <a:cs typeface="Arial" panose="020B0604020202020204" pitchFamily="34" charset="0"/>
              </a:rPr>
              <a:t>RESUME</a:t>
            </a:r>
          </a:p>
          <a:p>
            <a:pPr algn="ctr">
              <a:buNone/>
            </a:pPr>
            <a:r>
              <a:rPr lang="en-GB" sz="1300" dirty="0" err="1">
                <a:solidFill>
                  <a:schemeClr val="bg1"/>
                </a:solidFill>
                <a:ea typeface="Arial Unicode MS" panose="020B0604020202020204" pitchFamily="34" charset="-128"/>
                <a:cs typeface="Arial" panose="020B0604020202020204" pitchFamily="34" charset="0"/>
              </a:rPr>
              <a:t>RESeaU</a:t>
            </a:r>
            <a:r>
              <a:rPr lang="en-GB" sz="1300" dirty="0">
                <a:solidFill>
                  <a:schemeClr val="bg1"/>
                </a:solidFill>
                <a:ea typeface="Arial Unicode MS" panose="020B0604020202020204" pitchFamily="34" charset="-128"/>
                <a:cs typeface="Arial" panose="020B0604020202020204" pitchFamily="34" charset="0"/>
              </a:rPr>
              <a:t> Méditerranéen pour l’Employabilité</a:t>
            </a:r>
            <a:endParaRPr lang="it-IT" altLang="it-IT" sz="1300" dirty="0">
              <a:solidFill>
                <a:schemeClr val="bg1"/>
              </a:solidFill>
              <a:ea typeface="Arial Unicode MS" panose="020B0604020202020204" pitchFamily="34" charset="-128"/>
              <a:cs typeface="Arial" panose="020B0604020202020204" pitchFamily="34" charset="0"/>
            </a:endParaRPr>
          </a:p>
        </p:txBody>
      </p:sp>
      <p:sp>
        <p:nvSpPr>
          <p:cNvPr id="31749" name="Text Box 2"/>
          <p:cNvSpPr txBox="1">
            <a:spLocks noChangeArrowheads="1"/>
          </p:cNvSpPr>
          <p:nvPr/>
        </p:nvSpPr>
        <p:spPr bwMode="auto">
          <a:xfrm>
            <a:off x="0" y="2306638"/>
            <a:ext cx="9144000" cy="1633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400">
                <a:solidFill>
                  <a:srgbClr val="95C11E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000">
                <a:solidFill>
                  <a:srgbClr val="008D36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rgbClr val="008D36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rgbClr val="008D36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rgbClr val="008D36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rgbClr val="008D36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rgbClr val="008D36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rgbClr val="008D36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it-IT" sz="2000" b="1" dirty="0">
                <a:solidFill>
                  <a:schemeClr val="bg1"/>
                </a:solidFill>
                <a:ea typeface="Arial Unicode MS" panose="020B0604020202020204" pitchFamily="34" charset="-128"/>
                <a:cs typeface="Arial" panose="020B0604020202020204" pitchFamily="34" charset="0"/>
              </a:rPr>
              <a:t>CONTACTS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it-IT" sz="2000" b="1" i="1" dirty="0">
              <a:solidFill>
                <a:schemeClr val="bg1"/>
              </a:solidFill>
              <a:ea typeface="Arial Unicode MS" panose="020B0604020202020204" pitchFamily="34" charset="-128"/>
              <a:cs typeface="Arial" panose="020B0604020202020204" pitchFamily="34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it-IT" sz="2000" b="1" i="1" dirty="0">
                <a:solidFill>
                  <a:schemeClr val="bg1"/>
                </a:solidFill>
                <a:ea typeface="Arial Unicode MS" panose="020B0604020202020204" pitchFamily="34" charset="-128"/>
                <a:cs typeface="Arial" panose="020B0604020202020204" pitchFamily="34" charset="0"/>
              </a:rPr>
              <a:t>General Inquires: </a:t>
            </a:r>
            <a:r>
              <a:rPr lang="en-US" altLang="it-IT" sz="2000" b="1" i="1" dirty="0">
                <a:solidFill>
                  <a:schemeClr val="bg1"/>
                </a:solidFill>
                <a:ea typeface="Arial Unicode MS" panose="020B0604020202020204" pitchFamily="34" charset="-128"/>
                <a:cs typeface="Arial" panose="020B0604020202020204" pitchFamily="34" charset="0"/>
                <a:hlinkClick r:id="rId3"/>
              </a:rPr>
              <a:t>unimed@uni-med.net</a:t>
            </a:r>
            <a:endParaRPr lang="en-US" altLang="it-IT" sz="2000" b="1" i="1" dirty="0">
              <a:solidFill>
                <a:schemeClr val="bg1"/>
              </a:solidFill>
              <a:ea typeface="Arial Unicode MS" panose="020B0604020202020204" pitchFamily="34" charset="-128"/>
              <a:cs typeface="Arial" panose="020B0604020202020204" pitchFamily="34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it-IT" sz="2000" b="1" dirty="0">
              <a:solidFill>
                <a:schemeClr val="bg1"/>
              </a:solidFill>
              <a:ea typeface="Arial Unicode MS" panose="020B0604020202020204" pitchFamily="34" charset="-128"/>
              <a:cs typeface="Arial" panose="020B0604020202020204" pitchFamily="34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it-IT" sz="2000" b="1" dirty="0">
              <a:solidFill>
                <a:schemeClr val="bg1"/>
              </a:solidFill>
              <a:ea typeface="Arial Unicode MS" panose="020B0604020202020204" pitchFamily="34" charset="-128"/>
              <a:cs typeface="Arial" panose="020B0604020202020204" pitchFamily="34" charset="0"/>
            </a:endParaRPr>
          </a:p>
        </p:txBody>
      </p:sp>
      <p:pic>
        <p:nvPicPr>
          <p:cNvPr id="31751" name="Immagin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8893" y="4449522"/>
            <a:ext cx="3986213" cy="113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imap://stefanelli%40uni-med%2Enet@imap.googlemail.com:993/fetch%3EUID%3E/INBOX%3E9230?part=1.2.2&amp;type=image/jpeg&amp;filename=Resume-grey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651117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r="25114"/>
          <a:stretch/>
        </p:blipFill>
        <p:spPr>
          <a:xfrm>
            <a:off x="4551716" y="1128951"/>
            <a:ext cx="4592284" cy="3602746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28650" y="1317637"/>
            <a:ext cx="7886700" cy="747998"/>
          </a:xfrm>
        </p:spPr>
        <p:txBody>
          <a:bodyPr/>
          <a:lstStyle/>
          <a:p>
            <a:r>
              <a:rPr lang="en-US" dirty="0"/>
              <a:t>Plan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776133" y="2115719"/>
            <a:ext cx="6435827" cy="3577154"/>
          </a:xfrm>
        </p:spPr>
        <p:txBody>
          <a:bodyPr>
            <a:normAutofit/>
          </a:bodyPr>
          <a:lstStyle/>
          <a:p>
            <a:pPr lvl="0"/>
            <a:r>
              <a:rPr lang="fr-FR" dirty="0"/>
              <a:t>Besoin</a:t>
            </a:r>
          </a:p>
          <a:p>
            <a:pPr lvl="0"/>
            <a:r>
              <a:rPr lang="fr-FR" dirty="0"/>
              <a:t>Objective</a:t>
            </a:r>
          </a:p>
          <a:p>
            <a:pPr lvl="0"/>
            <a:r>
              <a:rPr lang="fr-FR" dirty="0"/>
              <a:t>Population cible</a:t>
            </a:r>
          </a:p>
          <a:p>
            <a:pPr lvl="0"/>
            <a:r>
              <a:rPr lang="fr-FR" dirty="0"/>
              <a:t>Collaboration et financement</a:t>
            </a:r>
          </a:p>
          <a:p>
            <a:pPr lvl="0"/>
            <a:r>
              <a:rPr lang="fr-FR" dirty="0"/>
              <a:t>Communication et transférabilité</a:t>
            </a:r>
          </a:p>
          <a:p>
            <a:pPr lvl="0"/>
            <a:r>
              <a:rPr lang="fr-FR" dirty="0"/>
              <a:t>Succès et impact</a:t>
            </a:r>
          </a:p>
          <a:p>
            <a:pPr lvl="0"/>
            <a:r>
              <a:rPr lang="fr-FR" dirty="0"/>
              <a:t>Photos!!</a:t>
            </a:r>
          </a:p>
        </p:txBody>
      </p:sp>
    </p:spTree>
    <p:extLst>
      <p:ext uri="{BB962C8B-B14F-4D97-AF65-F5344CB8AC3E}">
        <p14:creationId xmlns:p14="http://schemas.microsoft.com/office/powerpoint/2010/main" val="15147957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24589" y="1393490"/>
            <a:ext cx="5902779" cy="747998"/>
          </a:xfrm>
        </p:spPr>
        <p:txBody>
          <a:bodyPr/>
          <a:lstStyle/>
          <a:p>
            <a:r>
              <a:rPr lang="en-US"/>
              <a:t>Besoin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28650" y="1977375"/>
            <a:ext cx="7886700" cy="3532909"/>
          </a:xfrm>
        </p:spPr>
        <p:txBody>
          <a:bodyPr>
            <a:normAutofit/>
          </a:bodyPr>
          <a:lstStyle/>
          <a:p>
            <a:r>
              <a:rPr lang="fr-FR" dirty="0"/>
              <a:t>Manque d’expertise chez les </a:t>
            </a:r>
            <a:r>
              <a:rPr lang="en-US" dirty="0" err="1"/>
              <a:t>étudiants</a:t>
            </a:r>
            <a:r>
              <a:rPr lang="fr-FR" dirty="0"/>
              <a:t>.</a:t>
            </a:r>
          </a:p>
          <a:p>
            <a:pPr marL="0" indent="0">
              <a:buNone/>
            </a:pPr>
            <a:endParaRPr lang="fr-FR" dirty="0"/>
          </a:p>
          <a:p>
            <a:r>
              <a:rPr lang="fr-FR" dirty="0"/>
              <a:t>Etudiants besoins toujours d’un motif pour être innovant et avoir l’initiative.</a:t>
            </a:r>
          </a:p>
          <a:p>
            <a:endParaRPr lang="en-US" dirty="0"/>
          </a:p>
          <a:p>
            <a:r>
              <a:rPr lang="fr-FR" dirty="0"/>
              <a:t>Expertise pour vendre leurs idées au représentant des incubateurs.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6118" y="4892729"/>
            <a:ext cx="3277548" cy="1817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9217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28650" y="1473321"/>
            <a:ext cx="7886700" cy="747998"/>
          </a:xfrm>
        </p:spPr>
        <p:txBody>
          <a:bodyPr/>
          <a:lstStyle/>
          <a:p>
            <a:r>
              <a:rPr lang="en-US" dirty="0"/>
              <a:t>Objective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90284" y="2214746"/>
            <a:ext cx="8556172" cy="4425538"/>
          </a:xfrm>
        </p:spPr>
        <p:txBody>
          <a:bodyPr>
            <a:normAutofit fontScale="92500"/>
          </a:bodyPr>
          <a:lstStyle/>
          <a:p>
            <a:pPr algn="just"/>
            <a:r>
              <a:rPr lang="fr-FR" dirty="0"/>
              <a:t>La compétition d'étudiants en biomédicale de l'IEEE Lebanon = catalyseur pour l'évolution de l'ingénierie biomédicale au Liban. </a:t>
            </a:r>
          </a:p>
          <a:p>
            <a:pPr algn="just"/>
            <a:r>
              <a:rPr lang="fr-FR" dirty="0"/>
              <a:t>Participations des étudiants de différentes institues d'enseignement supérieur (UL, USEK, RHU, IUL, ULF, MUT, …)</a:t>
            </a:r>
          </a:p>
          <a:p>
            <a:pPr algn="just"/>
            <a:r>
              <a:rPr lang="fr-FR" dirty="0"/>
              <a:t>Face à des experts du domaine et représentatifs de certains incubateurs et entreprises au Liban (LSTP, </a:t>
            </a:r>
            <a:r>
              <a:rPr lang="fr-FR" dirty="0" err="1"/>
              <a:t>Theemar</a:t>
            </a:r>
            <a:r>
              <a:rPr lang="fr-FR" dirty="0"/>
              <a:t> </a:t>
            </a:r>
            <a:r>
              <a:rPr lang="fr-FR" dirty="0" err="1"/>
              <a:t>investement</a:t>
            </a:r>
            <a:r>
              <a:rPr lang="fr-FR" dirty="0"/>
              <a:t> </a:t>
            </a:r>
            <a:r>
              <a:rPr lang="fr-FR" dirty="0" err="1"/>
              <a:t>fund</a:t>
            </a:r>
            <a:r>
              <a:rPr lang="fr-FR" dirty="0"/>
              <a:t>, …).</a:t>
            </a:r>
          </a:p>
          <a:p>
            <a:pPr algn="just"/>
            <a:r>
              <a:rPr lang="fr-FR" dirty="0"/>
              <a:t>Prix pour les trois meilleurs projets.</a:t>
            </a:r>
          </a:p>
          <a:p>
            <a:pPr algn="just"/>
            <a:r>
              <a:rPr lang="fr-FR" dirty="0"/>
              <a:t>Projets les plus innovants sont choisis par les incubateurs.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9897" y="52841"/>
            <a:ext cx="2492477" cy="1869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488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28650" y="1066921"/>
            <a:ext cx="7886700" cy="747998"/>
          </a:xfrm>
        </p:spPr>
        <p:txBody>
          <a:bodyPr/>
          <a:lstStyle/>
          <a:p>
            <a:r>
              <a:rPr lang="fr-FR" dirty="0"/>
              <a:t>Population cibles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28650" y="1953491"/>
            <a:ext cx="7886700" cy="4425538"/>
          </a:xfrm>
        </p:spPr>
        <p:txBody>
          <a:bodyPr>
            <a:normAutofit/>
          </a:bodyPr>
          <a:lstStyle/>
          <a:p>
            <a:r>
              <a:rPr lang="fr-FR" dirty="0"/>
              <a:t>Etudiants de génie biomédical en dernière année de leurs études.</a:t>
            </a:r>
          </a:p>
          <a:p>
            <a:endParaRPr lang="fr-FR" dirty="0"/>
          </a:p>
          <a:p>
            <a:r>
              <a:rPr lang="fr-FR" dirty="0"/>
              <a:t>Peut être simplement étendu pour qu’elle couvre d’autre discipline. </a:t>
            </a:r>
          </a:p>
          <a:p>
            <a:endParaRPr lang="fr-FR" dirty="0"/>
          </a:p>
          <a:p>
            <a:r>
              <a:rPr lang="fr-FR" dirty="0"/>
              <a:t>40 projets ont été présentés durant cette journée.</a:t>
            </a:r>
          </a:p>
          <a:p>
            <a:endParaRPr lang="fr-FR" dirty="0"/>
          </a:p>
          <a:p>
            <a:r>
              <a:rPr lang="fr-FR" dirty="0"/>
              <a:t>70 personnes étaient présentes.</a:t>
            </a:r>
            <a:r>
              <a:rPr lang="en-US" dirty="0"/>
              <a:t> 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6488" y="5209868"/>
            <a:ext cx="2197509" cy="1648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5676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429" y="1054483"/>
            <a:ext cx="7053941" cy="5290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052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28650" y="1066921"/>
            <a:ext cx="7886700" cy="747998"/>
          </a:xfrm>
        </p:spPr>
        <p:txBody>
          <a:bodyPr/>
          <a:lstStyle/>
          <a:p>
            <a:r>
              <a:rPr lang="fr-FR" dirty="0"/>
              <a:t>Financement et collaboration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541566" y="1931720"/>
            <a:ext cx="8123464" cy="4403766"/>
          </a:xfrm>
        </p:spPr>
        <p:txBody>
          <a:bodyPr>
            <a:normAutofit/>
          </a:bodyPr>
          <a:lstStyle/>
          <a:p>
            <a:r>
              <a:rPr lang="fr-FR" dirty="0"/>
              <a:t>Collaboration avec le l’université Islamique du Liban.</a:t>
            </a:r>
          </a:p>
          <a:p>
            <a:pPr marL="0" indent="0">
              <a:buNone/>
            </a:pPr>
            <a:endParaRPr lang="fr-FR" dirty="0"/>
          </a:p>
          <a:p>
            <a:r>
              <a:rPr lang="fr-FR" dirty="0"/>
              <a:t>Collaboration avec le chapitre biomédicale de la société IEEE au Liban (IEEE-EMBS).</a:t>
            </a:r>
            <a:endParaRPr lang="en-US" dirty="0"/>
          </a:p>
          <a:p>
            <a:endParaRPr lang="fr-FR" dirty="0"/>
          </a:p>
          <a:p>
            <a:r>
              <a:rPr lang="fr-FR" dirty="0"/>
              <a:t>Accueillit par l’université Islamique du Liban.</a:t>
            </a:r>
          </a:p>
          <a:p>
            <a:endParaRPr lang="fr-FR" dirty="0"/>
          </a:p>
          <a:p>
            <a:r>
              <a:rPr lang="fr-FR" dirty="0"/>
              <a:t>Le IEEE-EMBS et l’université Islamique du Liban ont financé cet évènement.</a:t>
            </a:r>
            <a:r>
              <a:rPr lang="en-US" dirty="0"/>
              <a:t> </a:t>
            </a:r>
          </a:p>
          <a:p>
            <a:pPr lvl="1"/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9898" y="3628103"/>
            <a:ext cx="3134102" cy="50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7391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1982" y="2557545"/>
            <a:ext cx="1272721" cy="708268"/>
          </a:xfrm>
        </p:spPr>
        <p:txBody>
          <a:bodyPr/>
          <a:lstStyle/>
          <a:p>
            <a:pPr algn="ctr"/>
            <a:r>
              <a:rPr lang="en-US" dirty="0"/>
              <a:t>USEK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42"/>
          <a:stretch/>
        </p:blipFill>
        <p:spPr>
          <a:xfrm>
            <a:off x="72570" y="3087430"/>
            <a:ext cx="3091546" cy="32676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4"/>
          <a:stretch/>
        </p:blipFill>
        <p:spPr>
          <a:xfrm>
            <a:off x="3211510" y="1673189"/>
            <a:ext cx="3020093" cy="28911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518" y="4084283"/>
            <a:ext cx="3027709" cy="2270782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781050" y="1117723"/>
            <a:ext cx="7886700" cy="7479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kern="1200">
                <a:solidFill>
                  <a:srgbClr val="0F70B7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Lauréat</a:t>
            </a:r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085195" y="1092121"/>
            <a:ext cx="1272721" cy="7082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kern="1200">
                <a:solidFill>
                  <a:srgbClr val="0F70B7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UL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996445" y="3481009"/>
            <a:ext cx="1272721" cy="7082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kern="1200">
                <a:solidFill>
                  <a:srgbClr val="0F70B7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IUL</a:t>
            </a:r>
          </a:p>
        </p:txBody>
      </p:sp>
    </p:spTree>
    <p:extLst>
      <p:ext uri="{BB962C8B-B14F-4D97-AF65-F5344CB8AC3E}">
        <p14:creationId xmlns:p14="http://schemas.microsoft.com/office/powerpoint/2010/main" val="12153194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042304" y="1132235"/>
            <a:ext cx="7886700" cy="747998"/>
          </a:xfrm>
        </p:spPr>
        <p:txBody>
          <a:bodyPr/>
          <a:lstStyle/>
          <a:p>
            <a:r>
              <a:rPr lang="fr-FR" dirty="0"/>
              <a:t>Communication et transférabilité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864177" y="2024741"/>
            <a:ext cx="7886700" cy="4223472"/>
          </a:xfrm>
        </p:spPr>
        <p:txBody>
          <a:bodyPr/>
          <a:lstStyle/>
          <a:p>
            <a:r>
              <a:rPr lang="fr-FR" dirty="0"/>
              <a:t>Cet évènement a été communiqué par:</a:t>
            </a:r>
          </a:p>
          <a:p>
            <a:pPr lvl="1">
              <a:buFont typeface="Courier New" charset="0"/>
              <a:buChar char="o"/>
            </a:pPr>
            <a:r>
              <a:rPr lang="fr-FR" dirty="0"/>
              <a:t>Annonces sur les sites des universités. </a:t>
            </a:r>
          </a:p>
          <a:p>
            <a:pPr lvl="1">
              <a:buFont typeface="Courier New" charset="0"/>
              <a:buChar char="o"/>
            </a:pPr>
            <a:r>
              <a:rPr lang="fr-FR" dirty="0"/>
              <a:t>e-notice a été envoyé par IEEE. </a:t>
            </a:r>
          </a:p>
          <a:p>
            <a:pPr lvl="1">
              <a:buFont typeface="Courier New" charset="0"/>
              <a:buChar char="o"/>
            </a:pPr>
            <a:r>
              <a:rPr lang="fr-FR" dirty="0"/>
              <a:t>Des brochures ont été aussi mises au établissements. </a:t>
            </a:r>
          </a:p>
          <a:p>
            <a:pPr lvl="1">
              <a:buFont typeface="Courier New" charset="0"/>
              <a:buChar char="o"/>
            </a:pPr>
            <a:r>
              <a:rPr lang="fr-FR" dirty="0"/>
              <a:t>Un broadcaste de mail aux étudiants et professeurs des universités qui possède la formation Biomédical. </a:t>
            </a:r>
          </a:p>
          <a:p>
            <a:pPr marL="457200" lvl="1" indent="0">
              <a:buNone/>
            </a:pPr>
            <a:endParaRPr lang="fr-FR" dirty="0"/>
          </a:p>
          <a:p>
            <a:pPr>
              <a:buFont typeface="Arial" charset="0"/>
              <a:buChar char="•"/>
            </a:pPr>
            <a:r>
              <a:rPr lang="fr-FR" dirty="0"/>
              <a:t>Cette pratique est transférable facilement dans n’importe quel institution et pays.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7318" y="5283082"/>
            <a:ext cx="2366681" cy="1574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39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938</TotalTime>
  <Words>368</Words>
  <Application>Microsoft Office PowerPoint</Application>
  <PresentationFormat>Presentazione su schermo (4:3)</PresentationFormat>
  <Paragraphs>73</Paragraphs>
  <Slides>16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16</vt:i4>
      </vt:variant>
    </vt:vector>
  </HeadingPairs>
  <TitlesOfParts>
    <vt:vector size="23" baseType="lpstr">
      <vt:lpstr>Arial</vt:lpstr>
      <vt:lpstr>Arial Unicode MS</vt:lpstr>
      <vt:lpstr>Calibri</vt:lpstr>
      <vt:lpstr>Calibri Light</vt:lpstr>
      <vt:lpstr>Courier New</vt:lpstr>
      <vt:lpstr>Times New Roman</vt:lpstr>
      <vt:lpstr>Office Theme</vt:lpstr>
      <vt:lpstr>Compétition IEEE des étudiants biomédical au Liban </vt:lpstr>
      <vt:lpstr>Plan</vt:lpstr>
      <vt:lpstr>Besoin</vt:lpstr>
      <vt:lpstr>Objective</vt:lpstr>
      <vt:lpstr>Population cibles</vt:lpstr>
      <vt:lpstr>Presentazione standard di PowerPoint</vt:lpstr>
      <vt:lpstr>Financement et collaboration</vt:lpstr>
      <vt:lpstr>USEK</vt:lpstr>
      <vt:lpstr>Communication et transférabilité</vt:lpstr>
      <vt:lpstr>Succès et Impact</vt:lpstr>
      <vt:lpstr>Présentation du projet</vt:lpstr>
      <vt:lpstr>Jury</vt:lpstr>
      <vt:lpstr>Supported project 1</vt:lpstr>
      <vt:lpstr>Supported project 2</vt:lpstr>
      <vt:lpstr>Photo groupe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carmen</dc:creator>
  <cp:keywords>RESUME</cp:keywords>
  <cp:lastModifiedBy>marchionne</cp:lastModifiedBy>
  <cp:revision>61</cp:revision>
  <dcterms:created xsi:type="dcterms:W3CDTF">2016-03-01T12:20:59Z</dcterms:created>
  <dcterms:modified xsi:type="dcterms:W3CDTF">2017-07-19T08:24:05Z</dcterms:modified>
</cp:coreProperties>
</file>