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5"/>
  </p:notesMasterIdLst>
  <p:handoutMasterIdLst>
    <p:handoutMasterId r:id="rId26"/>
  </p:handoutMasterIdLst>
  <p:sldIdLst>
    <p:sldId id="256" r:id="rId2"/>
    <p:sldId id="257" r:id="rId3"/>
    <p:sldId id="259" r:id="rId4"/>
    <p:sldId id="260" r:id="rId5"/>
    <p:sldId id="263" r:id="rId6"/>
    <p:sldId id="261" r:id="rId7"/>
    <p:sldId id="262" r:id="rId8"/>
    <p:sldId id="264" r:id="rId9"/>
    <p:sldId id="265" r:id="rId10"/>
    <p:sldId id="266" r:id="rId11"/>
    <p:sldId id="267" r:id="rId12"/>
    <p:sldId id="268" r:id="rId13"/>
    <p:sldId id="269" r:id="rId14"/>
    <p:sldId id="270" r:id="rId15"/>
    <p:sldId id="271" r:id="rId16"/>
    <p:sldId id="275" r:id="rId17"/>
    <p:sldId id="272" r:id="rId18"/>
    <p:sldId id="273" r:id="rId19"/>
    <p:sldId id="274" r:id="rId20"/>
    <p:sldId id="276" r:id="rId21"/>
    <p:sldId id="277" r:id="rId22"/>
    <p:sldId id="278" r:id="rId23"/>
    <p:sldId id="258" r:id="rId24"/>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0F70B7"/>
    <a:srgbClr val="2DAAE1"/>
    <a:srgbClr val="0066CC"/>
    <a:srgbClr val="0944FF"/>
    <a:srgbClr val="99CCFF"/>
    <a:srgbClr val="3366FF"/>
    <a:srgbClr val="3333FF"/>
    <a:srgbClr val="33CCFF"/>
    <a:srgbClr val="238D3C"/>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2" autoAdjust="0"/>
    <p:restoredTop sz="94707" autoAdjust="0"/>
  </p:normalViewPr>
  <p:slideViewPr>
    <p:cSldViewPr snapToGrid="0">
      <p:cViewPr>
        <p:scale>
          <a:sx n="82" d="100"/>
          <a:sy n="82" d="100"/>
        </p:scale>
        <p:origin x="-1026" y="18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88" d="100"/>
          <a:sy n="88" d="100"/>
        </p:scale>
        <p:origin x="3822" y="108"/>
      </p:cViewPr>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57BA014-72CB-4F24-81F9-D641C70EB1F7}" type="datetimeFigureOut">
              <a:rPr lang="it-IT" smtClean="0"/>
              <a:pPr/>
              <a:t>28/09/2016</a:t>
            </a:fld>
            <a:endParaRPr lang="it-IT"/>
          </a:p>
        </p:txBody>
      </p:sp>
      <p:sp>
        <p:nvSpPr>
          <p:cNvPr id="4" name="Segnaposto piè di pagina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5" name="Segnaposto numero diapositiva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2C1E8ED-D164-4AD7-A296-865A85AB6710}" type="slidenum">
              <a:rPr lang="it-IT" smtClean="0"/>
              <a:pPr/>
              <a:t>‹N°›</a:t>
            </a:fld>
            <a:endParaRPr lang="it-IT"/>
          </a:p>
        </p:txBody>
      </p:sp>
    </p:spTree>
    <p:extLst>
      <p:ext uri="{BB962C8B-B14F-4D97-AF65-F5344CB8AC3E}">
        <p14:creationId xmlns="" xmlns:p14="http://schemas.microsoft.com/office/powerpoint/2010/main" val="264041932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BC41770-093F-42EB-A62F-492E75304CD7}" type="datetimeFigureOut">
              <a:rPr lang="en-GB" smtClean="0"/>
              <a:pPr/>
              <a:t>28/09/2016</a:t>
            </a:fld>
            <a:endParaRPr lang="en-GB"/>
          </a:p>
        </p:txBody>
      </p:sp>
      <p:sp>
        <p:nvSpPr>
          <p:cNvPr id="4" name="Segnaposto immagine diapositiva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GB"/>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C72C036-884E-4511-B1EF-B89EC6EFFB8E}" type="slidenum">
              <a:rPr lang="en-GB" smtClean="0"/>
              <a:pPr/>
              <a:t>‹N°›</a:t>
            </a:fld>
            <a:endParaRPr lang="en-GB"/>
          </a:p>
        </p:txBody>
      </p:sp>
    </p:spTree>
    <p:extLst>
      <p:ext uri="{BB962C8B-B14F-4D97-AF65-F5344CB8AC3E}">
        <p14:creationId xmlns="" xmlns:p14="http://schemas.microsoft.com/office/powerpoint/2010/main" val="18136495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2770" name="Rectangle 8"/>
          <p:cNvSpPr>
            <a:spLocks noGrp="1" noChangeArrowheads="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3465A4"/>
                </a:solidFill>
                <a:round/>
                <a:headEnd/>
                <a:tailEnd/>
              </a14:hiddenLine>
            </a:ext>
          </a:extLst>
        </p:spPr>
        <p:txBody>
          <a:bodyPr wrap="square" numCol="1" anchorCtr="0" compatLnSpc="1">
            <a:prstTxWarp prst="textNoShape">
              <a:avLst/>
            </a:prstTxWarp>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tx1"/>
                </a:solidFill>
                <a:latin typeface="Calibri" panose="020F0502020204030204" pitchFamily="34" charset="0"/>
              </a:defRPr>
            </a:lvl1pPr>
            <a:lvl2pPr marL="742950" indent="-28575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tx1"/>
                </a:solidFill>
                <a:latin typeface="Calibri" panose="020F0502020204030204" pitchFamily="34" charset="0"/>
              </a:defRPr>
            </a:lvl2pPr>
            <a:lvl3pPr marL="1143000" indent="-2286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tx1"/>
                </a:solidFill>
                <a:latin typeface="Calibri" panose="020F0502020204030204" pitchFamily="34" charset="0"/>
              </a:defRPr>
            </a:lvl3pPr>
            <a:lvl4pPr marL="1600200" indent="-2286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tx1"/>
                </a:solidFill>
                <a:latin typeface="Calibri" panose="020F0502020204030204" pitchFamily="34" charset="0"/>
              </a:defRPr>
            </a:lvl4pPr>
            <a:lvl5pPr marL="2057400" indent="-2286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tx1"/>
                </a:solidFill>
                <a:latin typeface="Calibri" panose="020F0502020204030204" pitchFamily="34" charset="0"/>
              </a:defRPr>
            </a:lvl5pPr>
            <a:lvl6pPr marL="2514600" indent="-228600"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tx1"/>
                </a:solidFill>
                <a:latin typeface="Calibri" panose="020F0502020204030204" pitchFamily="34" charset="0"/>
              </a:defRPr>
            </a:lvl6pPr>
            <a:lvl7pPr marL="2971800" indent="-228600"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tx1"/>
                </a:solidFill>
                <a:latin typeface="Calibri" panose="020F0502020204030204" pitchFamily="34" charset="0"/>
              </a:defRPr>
            </a:lvl7pPr>
            <a:lvl8pPr marL="3429000" indent="-228600"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tx1"/>
                </a:solidFill>
                <a:latin typeface="Calibri" panose="020F0502020204030204" pitchFamily="34" charset="0"/>
              </a:defRPr>
            </a:lvl8pPr>
            <a:lvl9pPr marL="3886200" indent="-228600"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tx1"/>
                </a:solidFill>
                <a:latin typeface="Calibri" panose="020F0502020204030204" pitchFamily="34" charset="0"/>
              </a:defRPr>
            </a:lvl9pPr>
          </a:lstStyle>
          <a:p>
            <a:pPr fontAlgn="base">
              <a:spcBef>
                <a:spcPct val="0"/>
              </a:spcBef>
              <a:spcAft>
                <a:spcPct val="0"/>
              </a:spcAft>
            </a:pPr>
            <a:fld id="{C9CBA834-48C1-4416-8A0F-68DF35BB099E}" type="slidenum">
              <a:rPr lang="fr-FR" altLang="it-IT" smtClean="0">
                <a:solidFill>
                  <a:srgbClr val="000000"/>
                </a:solidFill>
              </a:rPr>
              <a:pPr fontAlgn="base">
                <a:spcBef>
                  <a:spcPct val="0"/>
                </a:spcBef>
                <a:spcAft>
                  <a:spcPct val="0"/>
                </a:spcAft>
              </a:pPr>
              <a:t>23</a:t>
            </a:fld>
            <a:endParaRPr lang="fr-FR" altLang="it-IT" smtClean="0">
              <a:solidFill>
                <a:srgbClr val="000000"/>
              </a:solidFill>
            </a:endParaRPr>
          </a:p>
        </p:txBody>
      </p:sp>
      <p:sp>
        <p:nvSpPr>
          <p:cNvPr id="32771" name="Rectangle 1"/>
          <p:cNvSpPr>
            <a:spLocks noGrp="1" noRot="1" noChangeAspect="1" noChangeArrowheads="1" noTextEdit="1"/>
          </p:cNvSpPr>
          <p:nvPr>
            <p:ph type="sldImg"/>
          </p:nvPr>
        </p:nvSpPr>
        <p:spPr bwMode="auto">
          <a:xfrm>
            <a:off x="1143000" y="685800"/>
            <a:ext cx="4572000" cy="3429000"/>
          </a:xfrm>
          <a:solidFill>
            <a:srgbClr val="FFFFFF"/>
          </a:solidFill>
          <a:ln>
            <a:solidFill>
              <a:srgbClr val="000000"/>
            </a:solidFill>
            <a:miter lim="800000"/>
            <a:headEnd/>
            <a:tailEnd/>
          </a:ln>
          <a:extLst>
            <a:ext uri="{AF507438-7753-43E0-B8FC-AC1667EBCBE1}">
              <a14:hiddenEffects xmlns="" xmlns:a14="http://schemas.microsoft.com/office/drawing/2010/main">
                <a:effectLst>
                  <a:outerShdw dist="35921" dir="2700000" algn="ctr" rotWithShape="0">
                    <a:srgbClr val="808080"/>
                  </a:outerShdw>
                </a:effectLst>
              </a14:hiddenEffects>
            </a:ext>
          </a:extLst>
        </p:spPr>
      </p:sp>
      <p:sp>
        <p:nvSpPr>
          <p:cNvPr id="32772" name="Text Box 2"/>
          <p:cNvSpPr txBox="1">
            <a:spLocks noChangeArrowheads="1"/>
          </p:cNvSpPr>
          <p:nvPr/>
        </p:nvSpPr>
        <p:spPr bwMode="auto">
          <a:xfrm>
            <a:off x="685800" y="4343400"/>
            <a:ext cx="5486400" cy="4114800"/>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3465A4"/>
                </a:solidFill>
                <a:round/>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wrap="none"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it-IT" altLang="it-IT"/>
          </a:p>
        </p:txBody>
      </p:sp>
    </p:spTree>
    <p:extLst>
      <p:ext uri="{BB962C8B-B14F-4D97-AF65-F5344CB8AC3E}">
        <p14:creationId xmlns="" xmlns:p14="http://schemas.microsoft.com/office/powerpoint/2010/main" val="35528452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normAutofit/>
          </a:bodyPr>
          <a:lstStyle>
            <a:lvl1pPr algn="ctr">
              <a:defRPr sz="4200" b="1">
                <a:solidFill>
                  <a:srgbClr val="0F70B7"/>
                </a:solidFill>
              </a:defRPr>
            </a:lvl1pPr>
          </a:lstStyle>
          <a:p>
            <a:r>
              <a:rPr lang="it-IT" dirty="0" smtClean="0"/>
              <a:t>Fare clic per modificare lo stile del titolo</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solidFill>
                  <a:srgbClr val="2DAAE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dirty="0" smtClean="0"/>
              <a:t>Fare clic per modificare lo stile del sottotitolo dello schema</a:t>
            </a:r>
            <a:endParaRPr lang="en-US" dirty="0"/>
          </a:p>
        </p:txBody>
      </p:sp>
    </p:spTree>
    <p:extLst>
      <p:ext uri="{BB962C8B-B14F-4D97-AF65-F5344CB8AC3E}">
        <p14:creationId xmlns="" xmlns:p14="http://schemas.microsoft.com/office/powerpoint/2010/main" val="306818590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F70B7"/>
                </a:solidFill>
              </a:defRPr>
            </a:lvl1pPr>
          </a:lstStyle>
          <a:p>
            <a:r>
              <a:rPr lang="it-IT" dirty="0" smtClean="0"/>
              <a:t>Fare clic per modificare lo stile del titolo</a:t>
            </a:r>
            <a:endParaRPr lang="en-US" dirty="0"/>
          </a:p>
        </p:txBody>
      </p:sp>
      <p:sp>
        <p:nvSpPr>
          <p:cNvPr id="3" name="Vertical Text Placeholder 2"/>
          <p:cNvSpPr>
            <a:spLocks noGrp="1"/>
          </p:cNvSpPr>
          <p:nvPr>
            <p:ph type="body" orient="vert" idx="1"/>
          </p:nvPr>
        </p:nvSpPr>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Tree>
    <p:extLst>
      <p:ext uri="{BB962C8B-B14F-4D97-AF65-F5344CB8AC3E}">
        <p14:creationId xmlns="" xmlns:p14="http://schemas.microsoft.com/office/powerpoint/2010/main" val="1991403032"/>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1097279"/>
            <a:ext cx="1971675" cy="5079683"/>
          </a:xfrm>
        </p:spPr>
        <p:txBody>
          <a:bodyPr vert="eaVert"/>
          <a:lstStyle>
            <a:lvl1pPr>
              <a:defRPr>
                <a:solidFill>
                  <a:srgbClr val="0F70B7"/>
                </a:solidFill>
              </a:defRPr>
            </a:lvl1pPr>
          </a:lstStyle>
          <a:p>
            <a:r>
              <a:rPr lang="it-IT" dirty="0" smtClean="0"/>
              <a:t>Fare clic per modificare lo stile del titolo</a:t>
            </a:r>
            <a:endParaRPr lang="en-US" dirty="0"/>
          </a:p>
        </p:txBody>
      </p:sp>
      <p:sp>
        <p:nvSpPr>
          <p:cNvPr id="3" name="Vertical Text Placeholder 2"/>
          <p:cNvSpPr>
            <a:spLocks noGrp="1"/>
          </p:cNvSpPr>
          <p:nvPr>
            <p:ph type="body" orient="vert" idx="1"/>
          </p:nvPr>
        </p:nvSpPr>
        <p:spPr>
          <a:xfrm>
            <a:off x="628650" y="1097279"/>
            <a:ext cx="5800725" cy="5079683"/>
          </a:xfrm>
        </p:spPr>
        <p:txBody>
          <a:bodyPr vert="eaVert"/>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Tree>
    <p:extLst>
      <p:ext uri="{BB962C8B-B14F-4D97-AF65-F5344CB8AC3E}">
        <p14:creationId xmlns="" xmlns:p14="http://schemas.microsoft.com/office/powerpoint/2010/main" val="1972270159"/>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F70B7"/>
                </a:solidFill>
              </a:defRPr>
            </a:lvl1pPr>
          </a:lstStyle>
          <a:p>
            <a:r>
              <a:rPr lang="it-IT" dirty="0" smtClean="0"/>
              <a:t>Fare clic per modificare lo stile del titolo</a:t>
            </a:r>
            <a:endParaRPr lang="en-US" dirty="0"/>
          </a:p>
        </p:txBody>
      </p:sp>
      <p:sp>
        <p:nvSpPr>
          <p:cNvPr id="3" name="Content Placeholder 2"/>
          <p:cNvSpPr>
            <a:spLocks noGrp="1"/>
          </p:cNvSpPr>
          <p:nvPr>
            <p:ph idx="1"/>
          </p:nvPr>
        </p:nvSpPr>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Tree>
    <p:extLst>
      <p:ext uri="{BB962C8B-B14F-4D97-AF65-F5344CB8AC3E}">
        <p14:creationId xmlns="" xmlns:p14="http://schemas.microsoft.com/office/powerpoint/2010/main" val="2238239496"/>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solidFill>
                  <a:srgbClr val="0F70B7"/>
                </a:solidFill>
              </a:defRPr>
            </a:lvl1pPr>
          </a:lstStyle>
          <a:p>
            <a:r>
              <a:rPr lang="it-IT" dirty="0" smtClean="0"/>
              <a:t>Fare clic per modificare lo stile del titolo</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smtClean="0"/>
              <a:t>Fare clic per modificare stili del testo dello schema</a:t>
            </a:r>
          </a:p>
        </p:txBody>
      </p:sp>
    </p:spTree>
    <p:extLst>
      <p:ext uri="{BB962C8B-B14F-4D97-AF65-F5344CB8AC3E}">
        <p14:creationId xmlns="" xmlns:p14="http://schemas.microsoft.com/office/powerpoint/2010/main" val="3110877084"/>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F70B7"/>
                </a:solidFill>
              </a:defRPr>
            </a:lvl1pPr>
          </a:lstStyle>
          <a:p>
            <a:r>
              <a:rPr lang="it-IT" dirty="0" smtClean="0"/>
              <a:t>Fare clic per modificare lo stile del titolo</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Tree>
    <p:extLst>
      <p:ext uri="{BB962C8B-B14F-4D97-AF65-F5344CB8AC3E}">
        <p14:creationId xmlns="" xmlns:p14="http://schemas.microsoft.com/office/powerpoint/2010/main" val="225792334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629841" y="1117600"/>
            <a:ext cx="7886700" cy="573089"/>
          </a:xfrm>
        </p:spPr>
        <p:txBody>
          <a:bodyPr>
            <a:normAutofit/>
          </a:bodyPr>
          <a:lstStyle>
            <a:lvl1pPr>
              <a:defRPr sz="3200">
                <a:solidFill>
                  <a:srgbClr val="0F70B7"/>
                </a:solidFill>
              </a:defRPr>
            </a:lvl1pPr>
          </a:lstStyle>
          <a:p>
            <a:r>
              <a:rPr lang="it-IT" dirty="0" smtClean="0"/>
              <a:t>Fare clic per modificare lo stile del titolo</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4" name="Content Placeholder 3"/>
          <p:cNvSpPr>
            <a:spLocks noGrp="1"/>
          </p:cNvSpPr>
          <p:nvPr>
            <p:ph sz="half" idx="2"/>
          </p:nvPr>
        </p:nvSpPr>
        <p:spPr>
          <a:xfrm>
            <a:off x="629842" y="2505075"/>
            <a:ext cx="3868340" cy="368458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stili del testo dello schema</a:t>
            </a:r>
          </a:p>
        </p:txBody>
      </p:sp>
      <p:sp>
        <p:nvSpPr>
          <p:cNvPr id="6" name="Content Placeholder 5"/>
          <p:cNvSpPr>
            <a:spLocks noGrp="1"/>
          </p:cNvSpPr>
          <p:nvPr>
            <p:ph sz="quarter" idx="4"/>
          </p:nvPr>
        </p:nvSpPr>
        <p:spPr>
          <a:xfrm>
            <a:off x="4629150" y="2505075"/>
            <a:ext cx="3887391" cy="3684588"/>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Tree>
    <p:extLst>
      <p:ext uri="{BB962C8B-B14F-4D97-AF65-F5344CB8AC3E}">
        <p14:creationId xmlns="" xmlns:p14="http://schemas.microsoft.com/office/powerpoint/2010/main" val="407808051"/>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F70B7"/>
                </a:solidFill>
              </a:defRPr>
            </a:lvl1pPr>
          </a:lstStyle>
          <a:p>
            <a:r>
              <a:rPr lang="it-IT" dirty="0" smtClean="0"/>
              <a:t>Fare clic per modificare lo stile del titolo</a:t>
            </a:r>
            <a:endParaRPr lang="en-US" dirty="0"/>
          </a:p>
        </p:txBody>
      </p:sp>
    </p:spTree>
    <p:extLst>
      <p:ext uri="{BB962C8B-B14F-4D97-AF65-F5344CB8AC3E}">
        <p14:creationId xmlns="" xmlns:p14="http://schemas.microsoft.com/office/powerpoint/2010/main" val="3267745200"/>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Tree>
    <p:extLst>
      <p:ext uri="{BB962C8B-B14F-4D97-AF65-F5344CB8AC3E}">
        <p14:creationId xmlns="" xmlns:p14="http://schemas.microsoft.com/office/powerpoint/2010/main" val="1746284279"/>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29841" y="1219200"/>
            <a:ext cx="2949178" cy="1407160"/>
          </a:xfrm>
        </p:spPr>
        <p:txBody>
          <a:bodyPr anchor="b"/>
          <a:lstStyle>
            <a:lvl1pPr>
              <a:defRPr sz="3200">
                <a:solidFill>
                  <a:srgbClr val="0F70B7"/>
                </a:solidFill>
              </a:defRPr>
            </a:lvl1pPr>
          </a:lstStyle>
          <a:p>
            <a:r>
              <a:rPr lang="it-IT" dirty="0" smtClean="0"/>
              <a:t>Fare clic per modificare lo stile del titolo</a:t>
            </a:r>
            <a:endParaRPr lang="en-US" dirty="0"/>
          </a:p>
        </p:txBody>
      </p:sp>
      <p:sp>
        <p:nvSpPr>
          <p:cNvPr id="3" name="Content Placeholder 2"/>
          <p:cNvSpPr>
            <a:spLocks noGrp="1"/>
          </p:cNvSpPr>
          <p:nvPr>
            <p:ph idx="1"/>
          </p:nvPr>
        </p:nvSpPr>
        <p:spPr>
          <a:xfrm>
            <a:off x="3887391" y="1219200"/>
            <a:ext cx="4629150" cy="46418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Text Placeholder 3"/>
          <p:cNvSpPr>
            <a:spLocks noGrp="1"/>
          </p:cNvSpPr>
          <p:nvPr>
            <p:ph type="body" sz="half" idx="2"/>
          </p:nvPr>
        </p:nvSpPr>
        <p:spPr>
          <a:xfrm>
            <a:off x="629841" y="2641600"/>
            <a:ext cx="2949178" cy="32273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dirty="0" smtClean="0"/>
              <a:t>Fare clic per modificare stili del testo dello schema</a:t>
            </a:r>
          </a:p>
        </p:txBody>
      </p:sp>
    </p:spTree>
    <p:extLst>
      <p:ext uri="{BB962C8B-B14F-4D97-AF65-F5344CB8AC3E}">
        <p14:creationId xmlns="" xmlns:p14="http://schemas.microsoft.com/office/powerpoint/2010/main" val="3896174791"/>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29841" y="1046480"/>
            <a:ext cx="2949178" cy="1442720"/>
          </a:xfrm>
        </p:spPr>
        <p:txBody>
          <a:bodyPr anchor="b"/>
          <a:lstStyle>
            <a:lvl1pPr>
              <a:defRPr sz="3200">
                <a:solidFill>
                  <a:srgbClr val="0F70B7"/>
                </a:solidFill>
              </a:defRPr>
            </a:lvl1pPr>
          </a:lstStyle>
          <a:p>
            <a:r>
              <a:rPr lang="it-IT" dirty="0" smtClean="0"/>
              <a:t>Fare clic per modificare lo stile del titolo</a:t>
            </a:r>
            <a:endParaRPr lang="en-US" dirty="0"/>
          </a:p>
        </p:txBody>
      </p:sp>
      <p:sp>
        <p:nvSpPr>
          <p:cNvPr id="3" name="Picture Placeholder 2"/>
          <p:cNvSpPr>
            <a:spLocks noGrp="1" noChangeAspect="1"/>
          </p:cNvSpPr>
          <p:nvPr>
            <p:ph type="pic" idx="1"/>
          </p:nvPr>
        </p:nvSpPr>
        <p:spPr>
          <a:xfrm>
            <a:off x="3887391" y="1046480"/>
            <a:ext cx="4629150" cy="481457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dirty="0" smtClean="0"/>
              <a:t>Fare clic sull'icona per inserire un'immagine</a:t>
            </a:r>
            <a:endParaRPr lang="en-US" dirty="0"/>
          </a:p>
        </p:txBody>
      </p:sp>
      <p:sp>
        <p:nvSpPr>
          <p:cNvPr id="4" name="Text Placeholder 3"/>
          <p:cNvSpPr>
            <a:spLocks noGrp="1"/>
          </p:cNvSpPr>
          <p:nvPr>
            <p:ph type="body" sz="half" idx="2"/>
          </p:nvPr>
        </p:nvSpPr>
        <p:spPr>
          <a:xfrm>
            <a:off x="629841" y="2489200"/>
            <a:ext cx="2949178" cy="33797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Fare clic per modificare stili del testo dello schema</a:t>
            </a:r>
          </a:p>
        </p:txBody>
      </p:sp>
    </p:spTree>
    <p:extLst>
      <p:ext uri="{BB962C8B-B14F-4D97-AF65-F5344CB8AC3E}">
        <p14:creationId xmlns="" xmlns:p14="http://schemas.microsoft.com/office/powerpoint/2010/main" val="3544304212"/>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1066921"/>
            <a:ext cx="7886700" cy="747998"/>
          </a:xfrm>
          <a:prstGeom prst="rect">
            <a:avLst/>
          </a:prstGeom>
        </p:spPr>
        <p:txBody>
          <a:bodyPr vert="horz" lIns="91440" tIns="45720" rIns="91440" bIns="45720" rtlCol="0" anchor="ctr">
            <a:normAutofit/>
          </a:bodyPr>
          <a:lstStyle/>
          <a:p>
            <a:r>
              <a:rPr lang="it-IT" dirty="0" smtClean="0"/>
              <a:t>Fare clic per modificare lo stile del titolo</a:t>
            </a:r>
            <a:endParaRPr lang="en-US" dirty="0"/>
          </a:p>
        </p:txBody>
      </p:sp>
      <p:sp>
        <p:nvSpPr>
          <p:cNvPr id="3" name="Text Placeholder 2"/>
          <p:cNvSpPr>
            <a:spLocks noGrp="1"/>
          </p:cNvSpPr>
          <p:nvPr>
            <p:ph type="body" idx="1"/>
          </p:nvPr>
        </p:nvSpPr>
        <p:spPr>
          <a:xfrm>
            <a:off x="628650" y="1953491"/>
            <a:ext cx="7886700" cy="4223472"/>
          </a:xfrm>
          <a:prstGeom prst="rect">
            <a:avLst/>
          </a:prstGeom>
        </p:spPr>
        <p:txBody>
          <a:bodyPr vert="horz" lIns="91440" tIns="45720" rIns="91440" bIns="45720" rtlCol="0">
            <a:normAutofit/>
          </a:bodyPr>
          <a:lstStyle/>
          <a:p>
            <a:pPr lvl="0"/>
            <a:r>
              <a:rPr lang="it-IT" dirty="0" smtClean="0"/>
              <a:t>Fare clic per modificare stili del testo dello schema</a:t>
            </a:r>
          </a:p>
          <a:p>
            <a:pPr lvl="1"/>
            <a:r>
              <a:rPr lang="it-IT" dirty="0" smtClean="0"/>
              <a:t>Secondo livello</a:t>
            </a:r>
          </a:p>
          <a:p>
            <a:pPr lvl="2"/>
            <a:r>
              <a:rPr lang="it-IT" dirty="0" smtClean="0"/>
              <a:t>Terzo livello</a:t>
            </a:r>
          </a:p>
          <a:p>
            <a:pPr lvl="3"/>
            <a:r>
              <a:rPr lang="it-IT" dirty="0" smtClean="0"/>
              <a:t>Quarto livello</a:t>
            </a:r>
          </a:p>
          <a:p>
            <a:pPr lvl="4"/>
            <a:r>
              <a:rPr lang="it-IT" dirty="0" smtClean="0"/>
              <a:t>Quinto livello</a:t>
            </a:r>
            <a:endParaRPr lang="en-US" dirty="0"/>
          </a:p>
        </p:txBody>
      </p:sp>
      <p:sp>
        <p:nvSpPr>
          <p:cNvPr id="7" name="Rettangolo 6"/>
          <p:cNvSpPr/>
          <p:nvPr userDrawn="1"/>
        </p:nvSpPr>
        <p:spPr>
          <a:xfrm>
            <a:off x="0" y="6356350"/>
            <a:ext cx="9144000" cy="501650"/>
          </a:xfrm>
          <a:prstGeom prst="rect">
            <a:avLst/>
          </a:prstGeom>
          <a:solidFill>
            <a:srgbClr val="0F70B7"/>
          </a:solidFill>
          <a:ln>
            <a:no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it-IT" sz="1350" baseline="0" dirty="0" smtClean="0"/>
              <a:t>RESUME</a:t>
            </a:r>
            <a:endParaRPr lang="it-IT" sz="1350" dirty="0"/>
          </a:p>
        </p:txBody>
      </p:sp>
      <p:pic>
        <p:nvPicPr>
          <p:cNvPr id="9" name="Immagine 8"/>
          <p:cNvPicPr>
            <a:picLocks noChangeAspect="1"/>
          </p:cNvPicPr>
          <p:nvPr userDrawn="1"/>
        </p:nvPicPr>
        <p:blipFill>
          <a:blip r:embed="rId13" cstate="print">
            <a:extLst>
              <a:ext uri="{28A0092B-C50C-407E-A947-70E740481C1C}">
                <a14:useLocalDpi xmlns="" xmlns:a14="http://schemas.microsoft.com/office/drawing/2010/main" val="0"/>
              </a:ext>
            </a:extLst>
          </a:blip>
          <a:stretch>
            <a:fillRect/>
          </a:stretch>
        </p:blipFill>
        <p:spPr>
          <a:xfrm>
            <a:off x="6648291" y="205141"/>
            <a:ext cx="2388984" cy="682393"/>
          </a:xfrm>
          <a:prstGeom prst="rect">
            <a:avLst/>
          </a:prstGeom>
        </p:spPr>
      </p:pic>
      <p:pic>
        <p:nvPicPr>
          <p:cNvPr id="4" name="Immagine 3"/>
          <p:cNvPicPr>
            <a:picLocks noChangeAspect="1"/>
          </p:cNvPicPr>
          <p:nvPr userDrawn="1"/>
        </p:nvPicPr>
        <p:blipFill>
          <a:blip r:embed="rId14" cstate="print">
            <a:extLst>
              <a:ext uri="{28A0092B-C50C-407E-A947-70E740481C1C}">
                <a14:useLocalDpi xmlns="" xmlns:a14="http://schemas.microsoft.com/office/drawing/2010/main" val="0"/>
              </a:ext>
            </a:extLst>
          </a:blip>
          <a:stretch>
            <a:fillRect/>
          </a:stretch>
        </p:blipFill>
        <p:spPr>
          <a:xfrm>
            <a:off x="284480" y="116529"/>
            <a:ext cx="1259840" cy="894487"/>
          </a:xfrm>
          <a:prstGeom prst="rect">
            <a:avLst/>
          </a:prstGeom>
        </p:spPr>
      </p:pic>
    </p:spTree>
    <p:extLst>
      <p:ext uri="{BB962C8B-B14F-4D97-AF65-F5344CB8AC3E}">
        <p14:creationId xmlns="" xmlns:p14="http://schemas.microsoft.com/office/powerpoint/2010/main" val="63674392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iming>
    <p:tnLst>
      <p:par>
        <p:cTn id="1" dur="indefinite" restart="never" nodeType="tmRoot"/>
      </p:par>
    </p:tnLst>
  </p:timing>
  <p:txStyles>
    <p:titleStyle>
      <a:lvl1pPr algn="l" defTabSz="914400" rtl="0" eaLnBrk="1" latinLnBrk="0" hangingPunct="1">
        <a:lnSpc>
          <a:spcPct val="90000"/>
        </a:lnSpc>
        <a:spcBef>
          <a:spcPct val="0"/>
        </a:spcBef>
        <a:buNone/>
        <a:defRPr sz="3500" kern="1200">
          <a:solidFill>
            <a:srgbClr val="0F70B7"/>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mailto:unimed@uni-med.net"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1195086" y="1747396"/>
            <a:ext cx="7772400" cy="2387600"/>
          </a:xfrm>
        </p:spPr>
        <p:txBody>
          <a:bodyPr>
            <a:normAutofit fontScale="90000"/>
          </a:bodyPr>
          <a:lstStyle/>
          <a:p>
            <a:r>
              <a:rPr lang="fr-FR" sz="4000" dirty="0" smtClean="0"/>
              <a:t/>
            </a:r>
            <a:br>
              <a:rPr lang="fr-FR" sz="4000" dirty="0" smtClean="0"/>
            </a:br>
            <a:r>
              <a:rPr lang="fr-FR" sz="4000" dirty="0" smtClean="0"/>
              <a:t/>
            </a:r>
            <a:br>
              <a:rPr lang="fr-FR" sz="4000" dirty="0" smtClean="0"/>
            </a:br>
            <a:r>
              <a:rPr lang="fr-FR" sz="4000" dirty="0" smtClean="0"/>
              <a:t/>
            </a:r>
            <a:br>
              <a:rPr lang="fr-FR" sz="4000" dirty="0" smtClean="0"/>
            </a:br>
            <a:r>
              <a:rPr lang="fr-FR" sz="4000" dirty="0" smtClean="0"/>
              <a:t/>
            </a:r>
            <a:br>
              <a:rPr lang="fr-FR" sz="4000" dirty="0" smtClean="0"/>
            </a:br>
            <a:r>
              <a:rPr lang="fr-FR" sz="2800" dirty="0" smtClean="0"/>
              <a:t/>
            </a:r>
            <a:br>
              <a:rPr lang="fr-FR" sz="2800" dirty="0" smtClean="0"/>
            </a:br>
            <a:r>
              <a:rPr lang="fr-FR" sz="2800" dirty="0" smtClean="0"/>
              <a:t/>
            </a:r>
            <a:br>
              <a:rPr lang="fr-FR" sz="2800" dirty="0" smtClean="0"/>
            </a:br>
            <a:r>
              <a:rPr lang="fr-FR" sz="2800" dirty="0" smtClean="0"/>
              <a:t/>
            </a:r>
            <a:br>
              <a:rPr lang="fr-FR" sz="2800" dirty="0" smtClean="0"/>
            </a:br>
            <a:r>
              <a:rPr lang="fr-FR" sz="2800" dirty="0" smtClean="0"/>
              <a:t/>
            </a:r>
            <a:br>
              <a:rPr lang="fr-FR" sz="2800" dirty="0" smtClean="0"/>
            </a:br>
            <a:r>
              <a:rPr lang="fr-FR" sz="2800" dirty="0" smtClean="0"/>
              <a:t/>
            </a:r>
            <a:br>
              <a:rPr lang="fr-FR" sz="2800" dirty="0" smtClean="0"/>
            </a:br>
            <a:r>
              <a:rPr lang="fr-FR" sz="2800" dirty="0" smtClean="0"/>
              <a:t/>
            </a:r>
            <a:br>
              <a:rPr lang="fr-FR" sz="2800" dirty="0" smtClean="0"/>
            </a:br>
            <a:r>
              <a:rPr lang="fr-FR" sz="2800" dirty="0" smtClean="0"/>
              <a:t/>
            </a:r>
            <a:br>
              <a:rPr lang="fr-FR" sz="2800" dirty="0" smtClean="0"/>
            </a:br>
            <a:r>
              <a:rPr lang="fr-FR" sz="4000" dirty="0" smtClean="0"/>
              <a:t>L'employabilité: priorité à l'Université </a:t>
            </a:r>
            <a:br>
              <a:rPr lang="fr-FR" sz="4000" dirty="0" smtClean="0"/>
            </a:br>
            <a:r>
              <a:rPr lang="fr-FR" sz="4000" dirty="0" smtClean="0"/>
              <a:t>Mohammed V de Rabat</a:t>
            </a:r>
            <a:br>
              <a:rPr lang="fr-FR" sz="4000" dirty="0" smtClean="0"/>
            </a:br>
            <a:r>
              <a:rPr lang="fr-FR" sz="4000" dirty="0" smtClean="0"/>
              <a:t>-Forum de l’Emploi-</a:t>
            </a:r>
            <a:br>
              <a:rPr lang="fr-FR" sz="4000" dirty="0" smtClean="0"/>
            </a:br>
            <a:r>
              <a:rPr lang="fr-FR" dirty="0" smtClean="0"/>
              <a:t> </a:t>
            </a:r>
            <a:br>
              <a:rPr lang="fr-FR" dirty="0" smtClean="0"/>
            </a:br>
            <a:endParaRPr lang="it-IT" dirty="0"/>
          </a:p>
        </p:txBody>
      </p:sp>
      <p:sp>
        <p:nvSpPr>
          <p:cNvPr id="3" name="Sottotitolo 2"/>
          <p:cNvSpPr>
            <a:spLocks noGrp="1"/>
          </p:cNvSpPr>
          <p:nvPr>
            <p:ph type="subTitle" idx="1"/>
          </p:nvPr>
        </p:nvSpPr>
        <p:spPr/>
        <p:txBody>
          <a:bodyPr/>
          <a:lstStyle/>
          <a:p>
            <a:r>
              <a:rPr lang="it-IT" dirty="0" smtClean="0">
                <a:solidFill>
                  <a:schemeClr val="tx2">
                    <a:lumMod val="75000"/>
                  </a:schemeClr>
                </a:solidFill>
              </a:rPr>
              <a:t>Présentation par:  Pr. Mderssi Hafida</a:t>
            </a:r>
          </a:p>
          <a:p>
            <a:r>
              <a:rPr lang="it-IT" dirty="0" smtClean="0">
                <a:solidFill>
                  <a:schemeClr val="tx2">
                    <a:lumMod val="75000"/>
                  </a:schemeClr>
                </a:solidFill>
              </a:rPr>
              <a:t>Directrice du Centre d’Accueil, d’Information, d’Orientation et de Suivi</a:t>
            </a:r>
            <a:endParaRPr lang="it-IT" dirty="0">
              <a:solidFill>
                <a:schemeClr val="tx2">
                  <a:lumMod val="75000"/>
                </a:schemeClr>
              </a:solidFill>
            </a:endParaRPr>
          </a:p>
        </p:txBody>
      </p:sp>
    </p:spTree>
    <p:extLst>
      <p:ext uri="{BB962C8B-B14F-4D97-AF65-F5344CB8AC3E}">
        <p14:creationId xmlns="" xmlns:p14="http://schemas.microsoft.com/office/powerpoint/2010/main" val="288371486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fr-FR" b="1" dirty="0" smtClean="0"/>
              <a:t/>
            </a:r>
            <a:br>
              <a:rPr lang="fr-FR" b="1" dirty="0" smtClean="0"/>
            </a:br>
            <a:r>
              <a:rPr lang="fr-FR" b="1" dirty="0" smtClean="0"/>
              <a:t>Forum de l’emploi </a:t>
            </a:r>
            <a:br>
              <a:rPr lang="fr-FR" b="1" dirty="0" smtClean="0"/>
            </a:br>
            <a:r>
              <a:rPr lang="fr-FR" b="1" dirty="0" smtClean="0"/>
              <a:t>Période1 : de 2010- 2014</a:t>
            </a:r>
            <a:r>
              <a:rPr lang="fr-FR" dirty="0" smtClean="0"/>
              <a:t/>
            </a:r>
            <a:br>
              <a:rPr lang="fr-FR" dirty="0" smtClean="0"/>
            </a:br>
            <a:endParaRPr lang="fr-FR" dirty="0"/>
          </a:p>
        </p:txBody>
      </p:sp>
      <p:sp>
        <p:nvSpPr>
          <p:cNvPr id="3" name="Espace réservé du contenu 2"/>
          <p:cNvSpPr>
            <a:spLocks noGrp="1"/>
          </p:cNvSpPr>
          <p:nvPr>
            <p:ph idx="1"/>
          </p:nvPr>
        </p:nvSpPr>
        <p:spPr/>
        <p:txBody>
          <a:bodyPr>
            <a:normAutofit fontScale="25000" lnSpcReduction="20000"/>
          </a:bodyPr>
          <a:lstStyle/>
          <a:p>
            <a:pPr>
              <a:buFontTx/>
              <a:buChar char="-"/>
            </a:pPr>
            <a:r>
              <a:rPr lang="fr-FR" sz="6200" b="1" dirty="0" smtClean="0"/>
              <a:t>L’encadrement  et la supervision étaient assurés par les enseignants et les administratifs.</a:t>
            </a:r>
          </a:p>
          <a:p>
            <a:pPr>
              <a:buNone/>
            </a:pPr>
            <a:r>
              <a:rPr lang="fr-FR" sz="6200" b="1" dirty="0" smtClean="0"/>
              <a:t>     Les  deux  journées de l’événement  connaissaient une grande dynamique : </a:t>
            </a:r>
          </a:p>
          <a:p>
            <a:pPr>
              <a:buNone/>
            </a:pPr>
            <a:endParaRPr lang="fr-FR" sz="6200" b="1" dirty="0" smtClean="0"/>
          </a:p>
          <a:p>
            <a:pPr lvl="0"/>
            <a:r>
              <a:rPr lang="fr-FR" sz="6200" b="1" dirty="0" smtClean="0"/>
              <a:t>Inauguration officielle était présidée par des ministres, des présidents des universités et beaucoup d’autres hautes instances  encourageant cette initiative</a:t>
            </a:r>
          </a:p>
          <a:p>
            <a:endParaRPr lang="fr-FR" sz="6200" b="1" dirty="0" smtClean="0"/>
          </a:p>
          <a:p>
            <a:pPr lvl="0"/>
            <a:r>
              <a:rPr lang="fr-FR" sz="6200" b="1" dirty="0" smtClean="0"/>
              <a:t>Visite des stands : entreprises, associations,…</a:t>
            </a:r>
          </a:p>
          <a:p>
            <a:endParaRPr lang="fr-FR" sz="6200" b="1" dirty="0" smtClean="0"/>
          </a:p>
          <a:p>
            <a:pPr lvl="0"/>
            <a:r>
              <a:rPr lang="fr-FR" sz="6200" b="1" dirty="0" smtClean="0"/>
              <a:t>ateliers : emploi, auto- emploi, techniques de recherche d’emploi,…</a:t>
            </a:r>
          </a:p>
          <a:p>
            <a:endParaRPr lang="fr-FR" sz="6200" b="1" dirty="0" smtClean="0"/>
          </a:p>
          <a:p>
            <a:pPr lvl="0"/>
            <a:r>
              <a:rPr lang="fr-FR" sz="6200" b="1" dirty="0" smtClean="0"/>
              <a:t>entretiens  d’embauche organisés par les recruteurs- participants</a:t>
            </a:r>
          </a:p>
          <a:p>
            <a:endParaRPr lang="fr-FR" sz="6200" b="1" dirty="0" smtClean="0"/>
          </a:p>
          <a:p>
            <a:pPr lvl="0"/>
            <a:r>
              <a:rPr lang="fr-FR" sz="6200" b="1" dirty="0" smtClean="0"/>
              <a:t>dîner de Gala, étant un couronnement festif tant désiré par les étudiants.</a:t>
            </a:r>
          </a:p>
          <a:p>
            <a:pPr>
              <a:buNone/>
            </a:pPr>
            <a:r>
              <a:rPr lang="fr-FR" sz="6200" b="1" dirty="0" smtClean="0"/>
              <a:t> </a:t>
            </a:r>
          </a:p>
          <a:p>
            <a:endParaRPr lang="fr-F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fr-FR" b="1" dirty="0" smtClean="0"/>
              <a:t/>
            </a:r>
            <a:br>
              <a:rPr lang="fr-FR" b="1" dirty="0" smtClean="0"/>
            </a:br>
            <a:r>
              <a:rPr lang="fr-FR" b="1" dirty="0" smtClean="0"/>
              <a:t/>
            </a:r>
            <a:br>
              <a:rPr lang="fr-FR" b="1" dirty="0" smtClean="0"/>
            </a:br>
            <a:r>
              <a:rPr lang="fr-FR" b="1" dirty="0" smtClean="0"/>
              <a:t>Forum de l’Emploi</a:t>
            </a:r>
            <a:br>
              <a:rPr lang="fr-FR" b="1" dirty="0" smtClean="0"/>
            </a:br>
            <a:r>
              <a:rPr lang="fr-FR" b="1" dirty="0" smtClean="0"/>
              <a:t>Période1 : de 2010- 2014</a:t>
            </a:r>
            <a:br>
              <a:rPr lang="fr-FR" b="1" dirty="0" smtClean="0"/>
            </a:br>
            <a:r>
              <a:rPr lang="fr-FR" b="1" dirty="0" smtClean="0"/>
              <a:t> </a:t>
            </a:r>
            <a:br>
              <a:rPr lang="fr-FR" b="1" dirty="0" smtClean="0"/>
            </a:br>
            <a:endParaRPr lang="fr-FR" b="1" dirty="0"/>
          </a:p>
        </p:txBody>
      </p:sp>
      <p:sp>
        <p:nvSpPr>
          <p:cNvPr id="3" name="Espace réservé du contenu 2"/>
          <p:cNvSpPr>
            <a:spLocks noGrp="1"/>
          </p:cNvSpPr>
          <p:nvPr>
            <p:ph idx="1"/>
          </p:nvPr>
        </p:nvSpPr>
        <p:spPr/>
        <p:txBody>
          <a:bodyPr/>
          <a:lstStyle/>
          <a:p>
            <a:endParaRPr lang="fr-FR" b="1" dirty="0" smtClean="0"/>
          </a:p>
          <a:p>
            <a:endParaRPr lang="fr-FR" b="1" dirty="0" smtClean="0"/>
          </a:p>
          <a:p>
            <a:pPr>
              <a:buNone/>
            </a:pPr>
            <a:r>
              <a:rPr lang="fr-FR" b="1" dirty="0" smtClean="0"/>
              <a:t>  Les résultats de ces éditions n’ont pas été cernés car les recruteurs ne donnaient aucun </a:t>
            </a:r>
            <a:r>
              <a:rPr lang="fr-FR" b="1" dirty="0" err="1" smtClean="0"/>
              <a:t>feed</a:t>
            </a:r>
            <a:r>
              <a:rPr lang="fr-FR" b="1" dirty="0" smtClean="0"/>
              <a:t>- back après : ils prenaient les CV mais ils n’avisaient pas l’Université de l’état d’avancement.</a:t>
            </a:r>
            <a:endParaRPr lang="fr-FR" dirty="0" smtClean="0"/>
          </a:p>
          <a:p>
            <a:pPr>
              <a:buNone/>
            </a:pPr>
            <a:r>
              <a:rPr lang="fr-FR" b="1" dirty="0" smtClean="0"/>
              <a:t> </a:t>
            </a:r>
          </a:p>
          <a:p>
            <a:endParaRPr lang="fr-FR" dirty="0" smtClean="0"/>
          </a:p>
          <a:p>
            <a:pPr>
              <a:buNone/>
            </a:pPr>
            <a:r>
              <a:rPr lang="fr-FR" b="1" dirty="0" smtClean="0"/>
              <a:t> </a:t>
            </a:r>
            <a:endParaRPr lang="fr-FR" dirty="0" smtClean="0"/>
          </a:p>
          <a:p>
            <a:endParaRPr lang="fr-F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fr-FR" b="1" dirty="0" smtClean="0"/>
              <a:t/>
            </a:r>
            <a:br>
              <a:rPr lang="fr-FR" b="1" dirty="0" smtClean="0"/>
            </a:br>
            <a:r>
              <a:rPr lang="fr-FR" b="1" dirty="0" smtClean="0"/>
              <a:t/>
            </a:r>
            <a:br>
              <a:rPr lang="fr-FR" b="1" dirty="0" smtClean="0"/>
            </a:br>
            <a:r>
              <a:rPr lang="fr-FR" b="1" dirty="0" smtClean="0"/>
              <a:t>Forum de l’Emploi</a:t>
            </a:r>
            <a:br>
              <a:rPr lang="fr-FR" b="1" dirty="0" smtClean="0"/>
            </a:br>
            <a:r>
              <a:rPr lang="fr-FR" b="1" dirty="0" smtClean="0"/>
              <a:t>Période 2 : à partir de 2014</a:t>
            </a:r>
            <a:r>
              <a:rPr lang="fr-FR" dirty="0" smtClean="0"/>
              <a:t/>
            </a:r>
            <a:br>
              <a:rPr lang="fr-FR" dirty="0" smtClean="0"/>
            </a:br>
            <a:r>
              <a:rPr lang="fr-FR" b="1" dirty="0" smtClean="0"/>
              <a:t> </a:t>
            </a:r>
            <a:r>
              <a:rPr lang="fr-FR" dirty="0" smtClean="0"/>
              <a:t/>
            </a:r>
            <a:br>
              <a:rPr lang="fr-FR" dirty="0" smtClean="0"/>
            </a:br>
            <a:endParaRPr lang="fr-FR" dirty="0"/>
          </a:p>
        </p:txBody>
      </p:sp>
      <p:sp>
        <p:nvSpPr>
          <p:cNvPr id="3" name="Espace réservé du contenu 2"/>
          <p:cNvSpPr>
            <a:spLocks noGrp="1"/>
          </p:cNvSpPr>
          <p:nvPr>
            <p:ph idx="1"/>
          </p:nvPr>
        </p:nvSpPr>
        <p:spPr/>
        <p:txBody>
          <a:bodyPr>
            <a:normAutofit/>
          </a:bodyPr>
          <a:lstStyle/>
          <a:p>
            <a:r>
              <a:rPr lang="fr-FR" b="1" dirty="0" smtClean="0"/>
              <a:t>Cette 2</a:t>
            </a:r>
            <a:r>
              <a:rPr lang="fr-FR" b="1" baseline="30000" dirty="0" smtClean="0"/>
              <a:t>ème</a:t>
            </a:r>
            <a:r>
              <a:rPr lang="fr-FR" b="1" dirty="0" smtClean="0"/>
              <a:t> période connaît un grand changement : elle met en place une autre stratégie permettant à l’Université le contrôle de tout le processus de la préparation à l’insertion professionnelle des lauréats inscrits au programme.</a:t>
            </a:r>
          </a:p>
          <a:p>
            <a:endParaRPr lang="fr-FR" dirty="0" smtClean="0"/>
          </a:p>
          <a:p>
            <a:r>
              <a:rPr lang="fr-FR" b="1" dirty="0" smtClean="0"/>
              <a:t>C’est la raison pour laquelle, on a procédé à la déclinaison de l’opération par étape.</a:t>
            </a:r>
            <a:endParaRPr lang="fr-FR" dirty="0" smtClean="0"/>
          </a:p>
          <a:p>
            <a:endParaRPr lang="fr-FR" dirty="0" smtClean="0"/>
          </a:p>
          <a:p>
            <a:endParaRPr lang="fr-FR" dirty="0" smtClean="0"/>
          </a:p>
          <a:p>
            <a:endParaRPr lang="fr-F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fr-FR" b="1" dirty="0" smtClean="0"/>
              <a:t/>
            </a:r>
            <a:br>
              <a:rPr lang="fr-FR" b="1" dirty="0" smtClean="0"/>
            </a:br>
            <a:r>
              <a:rPr lang="fr-FR" b="1" dirty="0" smtClean="0"/>
              <a:t>Forum de l’Emploi</a:t>
            </a:r>
            <a:br>
              <a:rPr lang="fr-FR" b="1" dirty="0" smtClean="0"/>
            </a:br>
            <a:r>
              <a:rPr lang="fr-FR" b="1" dirty="0" smtClean="0"/>
              <a:t>Période 2 : à partir de 2014</a:t>
            </a:r>
            <a:r>
              <a:rPr lang="fr-FR" dirty="0" smtClean="0"/>
              <a:t/>
            </a:r>
            <a:br>
              <a:rPr lang="fr-FR" dirty="0" smtClean="0"/>
            </a:br>
            <a:endParaRPr lang="fr-FR" dirty="0"/>
          </a:p>
        </p:txBody>
      </p:sp>
      <p:sp>
        <p:nvSpPr>
          <p:cNvPr id="3" name="Espace réservé du contenu 2"/>
          <p:cNvSpPr>
            <a:spLocks noGrp="1"/>
          </p:cNvSpPr>
          <p:nvPr>
            <p:ph idx="1"/>
          </p:nvPr>
        </p:nvSpPr>
        <p:spPr/>
        <p:txBody>
          <a:bodyPr>
            <a:normAutofit lnSpcReduction="10000"/>
          </a:bodyPr>
          <a:lstStyle/>
          <a:p>
            <a:pPr algn="ctr">
              <a:buNone/>
            </a:pPr>
            <a:r>
              <a:rPr lang="fr-FR" b="1" dirty="0" smtClean="0"/>
              <a:t>      </a:t>
            </a:r>
            <a:r>
              <a:rPr lang="fr-FR" b="1" dirty="0" smtClean="0">
                <a:solidFill>
                  <a:srgbClr val="FF0000"/>
                </a:solidFill>
              </a:rPr>
              <a:t>1</a:t>
            </a:r>
            <a:r>
              <a:rPr lang="fr-FR" b="1" baseline="30000" dirty="0" smtClean="0">
                <a:solidFill>
                  <a:srgbClr val="FF0000"/>
                </a:solidFill>
              </a:rPr>
              <a:t>ère</a:t>
            </a:r>
            <a:r>
              <a:rPr lang="fr-FR" b="1" dirty="0" smtClean="0">
                <a:solidFill>
                  <a:srgbClr val="FF0000"/>
                </a:solidFill>
              </a:rPr>
              <a:t> étape : Campagne d’information et de sensibilisation,</a:t>
            </a:r>
            <a:endParaRPr lang="fr-FR" dirty="0" smtClean="0">
              <a:solidFill>
                <a:srgbClr val="FF0000"/>
              </a:solidFill>
            </a:endParaRPr>
          </a:p>
          <a:p>
            <a:pPr algn="ctr">
              <a:buNone/>
            </a:pPr>
            <a:r>
              <a:rPr lang="fr-FR" b="1" dirty="0" smtClean="0">
                <a:solidFill>
                  <a:srgbClr val="FF0000"/>
                </a:solidFill>
              </a:rPr>
              <a:t>du 30 mars au 1</a:t>
            </a:r>
            <a:r>
              <a:rPr lang="fr-FR" b="1" baseline="30000" dirty="0" smtClean="0">
                <a:solidFill>
                  <a:srgbClr val="FF0000"/>
                </a:solidFill>
              </a:rPr>
              <a:t>er</a:t>
            </a:r>
            <a:r>
              <a:rPr lang="fr-FR" b="1" dirty="0" smtClean="0">
                <a:solidFill>
                  <a:srgbClr val="FF0000"/>
                </a:solidFill>
              </a:rPr>
              <a:t> Avril</a:t>
            </a:r>
            <a:endParaRPr lang="fr-FR" dirty="0" smtClean="0">
              <a:solidFill>
                <a:srgbClr val="FF0000"/>
              </a:solidFill>
            </a:endParaRPr>
          </a:p>
          <a:p>
            <a:r>
              <a:rPr lang="fr-FR" b="1" dirty="0" smtClean="0"/>
              <a:t>Cette campagne a été eu lieu dans 11 établissements de l’Université vu la variété des formations dans les différentes pôles : santé, sciences, sciences humaines et sociales, technologie, enseignement, …Sa visée étant la sensibilisation des étudiants prêts à s’inscrire au programme de l’Edition, et par là mettre en place une  </a:t>
            </a:r>
            <a:r>
              <a:rPr lang="fr-FR" b="1" dirty="0" err="1" smtClean="0"/>
              <a:t>CVthèque</a:t>
            </a:r>
            <a:r>
              <a:rPr lang="fr-FR" b="1" dirty="0" smtClean="0"/>
              <a:t>.</a:t>
            </a:r>
            <a:endParaRPr lang="fr-FR" dirty="0" smtClean="0"/>
          </a:p>
          <a:p>
            <a:endParaRPr lang="fr-FR" dirty="0" smtClean="0"/>
          </a:p>
          <a:p>
            <a:endParaRPr lang="fr-F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fr-FR" b="1" dirty="0" smtClean="0"/>
              <a:t>Forum de l’Emploi</a:t>
            </a:r>
            <a:br>
              <a:rPr lang="fr-FR" b="1" dirty="0" smtClean="0"/>
            </a:br>
            <a:r>
              <a:rPr lang="fr-FR" b="1" dirty="0" smtClean="0"/>
              <a:t>Période 2 : à partir de 2014</a:t>
            </a:r>
            <a:endParaRPr lang="fr-FR" dirty="0"/>
          </a:p>
        </p:txBody>
      </p:sp>
      <p:sp>
        <p:nvSpPr>
          <p:cNvPr id="3" name="Espace réservé du contenu 2"/>
          <p:cNvSpPr>
            <a:spLocks noGrp="1"/>
          </p:cNvSpPr>
          <p:nvPr>
            <p:ph idx="1"/>
          </p:nvPr>
        </p:nvSpPr>
        <p:spPr>
          <a:xfrm>
            <a:off x="524478" y="1907192"/>
            <a:ext cx="7886700" cy="4223472"/>
          </a:xfrm>
        </p:spPr>
        <p:txBody>
          <a:bodyPr>
            <a:normAutofit fontScale="25000" lnSpcReduction="20000"/>
          </a:bodyPr>
          <a:lstStyle/>
          <a:p>
            <a:pPr>
              <a:buNone/>
            </a:pPr>
            <a:endParaRPr lang="fr-FR" b="1" dirty="0" smtClean="0"/>
          </a:p>
          <a:p>
            <a:pPr algn="ctr">
              <a:buNone/>
            </a:pPr>
            <a:r>
              <a:rPr lang="fr-FR" sz="8000" b="1" dirty="0" smtClean="0">
                <a:solidFill>
                  <a:srgbClr val="FF0000"/>
                </a:solidFill>
              </a:rPr>
              <a:t>2</a:t>
            </a:r>
            <a:r>
              <a:rPr lang="fr-FR" sz="8000" b="1" baseline="30000" dirty="0" smtClean="0">
                <a:solidFill>
                  <a:srgbClr val="FF0000"/>
                </a:solidFill>
              </a:rPr>
              <a:t>ème</a:t>
            </a:r>
            <a:r>
              <a:rPr lang="fr-FR" sz="8000" b="1" dirty="0" smtClean="0">
                <a:solidFill>
                  <a:srgbClr val="FF0000"/>
                </a:solidFill>
              </a:rPr>
              <a:t> étape : Formations transversales</a:t>
            </a:r>
            <a:endParaRPr lang="fr-FR" sz="8000" dirty="0" smtClean="0">
              <a:solidFill>
                <a:srgbClr val="FF0000"/>
              </a:solidFill>
            </a:endParaRPr>
          </a:p>
          <a:p>
            <a:pPr algn="ctr">
              <a:buNone/>
            </a:pPr>
            <a:r>
              <a:rPr lang="fr-FR" sz="8000" b="1" dirty="0" smtClean="0">
                <a:solidFill>
                  <a:srgbClr val="FF0000"/>
                </a:solidFill>
              </a:rPr>
              <a:t>du 13 avril au 03 mai 2015</a:t>
            </a:r>
          </a:p>
          <a:p>
            <a:pPr algn="ctr">
              <a:buNone/>
            </a:pPr>
            <a:endParaRPr lang="fr-FR" sz="3300" dirty="0" smtClean="0">
              <a:solidFill>
                <a:srgbClr val="FF0000"/>
              </a:solidFill>
            </a:endParaRPr>
          </a:p>
          <a:p>
            <a:pPr>
              <a:buNone/>
            </a:pPr>
            <a:r>
              <a:rPr lang="fr-FR" sz="8000" b="1" dirty="0" smtClean="0"/>
              <a:t>    Une série de formations transversales  a été programmée par des professionnels  en vue de la préparation  des  étudiants à la vie professionnelle </a:t>
            </a:r>
          </a:p>
          <a:p>
            <a:r>
              <a:rPr lang="fr-FR" sz="8000" b="1" dirty="0" smtClean="0"/>
              <a:t>Techniques de recherche d’emploi et amélioration de la  réussite de l’entretien d’embauche</a:t>
            </a:r>
          </a:p>
          <a:p>
            <a:r>
              <a:rPr lang="fr-FR" sz="8000" b="1" dirty="0" smtClean="0"/>
              <a:t>Communication orale</a:t>
            </a:r>
          </a:p>
          <a:p>
            <a:r>
              <a:rPr lang="fr-FR" sz="8000" b="1" dirty="0" smtClean="0"/>
              <a:t> Communication interpersonnelle </a:t>
            </a:r>
          </a:p>
          <a:p>
            <a:r>
              <a:rPr lang="fr-FR" sz="8000" b="1" dirty="0" smtClean="0"/>
              <a:t>Prendre la parole en public  </a:t>
            </a:r>
          </a:p>
          <a:p>
            <a:r>
              <a:rPr lang="fr-FR" sz="8000" b="1" dirty="0" smtClean="0"/>
              <a:t>Statut d'auto-entrepreneur au Maroc</a:t>
            </a:r>
          </a:p>
          <a:p>
            <a:r>
              <a:rPr lang="fr-FR" sz="8000" b="1" dirty="0" smtClean="0"/>
              <a:t>…</a:t>
            </a:r>
          </a:p>
          <a:p>
            <a:endParaRPr lang="fr-FR" sz="6400" b="1"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fr-FR" b="1" dirty="0" smtClean="0"/>
              <a:t>Forum de l’Emploi</a:t>
            </a:r>
            <a:br>
              <a:rPr lang="fr-FR" b="1" dirty="0" smtClean="0"/>
            </a:br>
            <a:r>
              <a:rPr lang="fr-FR" b="1" dirty="0" smtClean="0"/>
              <a:t>Période 2 : à partir de 2014</a:t>
            </a:r>
            <a:endParaRPr lang="fr-FR" dirty="0"/>
          </a:p>
        </p:txBody>
      </p:sp>
      <p:sp>
        <p:nvSpPr>
          <p:cNvPr id="3" name="Espace réservé du contenu 2"/>
          <p:cNvSpPr>
            <a:spLocks noGrp="1"/>
          </p:cNvSpPr>
          <p:nvPr>
            <p:ph idx="1"/>
          </p:nvPr>
        </p:nvSpPr>
        <p:spPr/>
        <p:txBody>
          <a:bodyPr>
            <a:normAutofit fontScale="40000" lnSpcReduction="20000"/>
          </a:bodyPr>
          <a:lstStyle/>
          <a:p>
            <a:pPr>
              <a:buNone/>
            </a:pPr>
            <a:endParaRPr lang="fr-FR" b="1" dirty="0" smtClean="0"/>
          </a:p>
          <a:p>
            <a:pPr algn="ctr">
              <a:buNone/>
            </a:pPr>
            <a:r>
              <a:rPr lang="fr-FR" sz="5800" b="1" dirty="0" smtClean="0"/>
              <a:t>  </a:t>
            </a:r>
            <a:r>
              <a:rPr lang="fr-FR" sz="5800" b="1" dirty="0" smtClean="0">
                <a:solidFill>
                  <a:srgbClr val="FF0000"/>
                </a:solidFill>
              </a:rPr>
              <a:t>3</a:t>
            </a:r>
            <a:r>
              <a:rPr lang="fr-FR" sz="5800" b="1" baseline="30000" dirty="0" smtClean="0">
                <a:solidFill>
                  <a:srgbClr val="FF0000"/>
                </a:solidFill>
              </a:rPr>
              <a:t>ème</a:t>
            </a:r>
            <a:r>
              <a:rPr lang="fr-FR" sz="5800" b="1" dirty="0" smtClean="0">
                <a:solidFill>
                  <a:srgbClr val="FF0000"/>
                </a:solidFill>
              </a:rPr>
              <a:t> étape : Entretiens d’embauche</a:t>
            </a:r>
            <a:endParaRPr lang="fr-FR" sz="5800" dirty="0" smtClean="0">
              <a:solidFill>
                <a:srgbClr val="FF0000"/>
              </a:solidFill>
            </a:endParaRPr>
          </a:p>
          <a:p>
            <a:pPr algn="ctr">
              <a:buNone/>
            </a:pPr>
            <a:r>
              <a:rPr lang="fr-FR" sz="5800" b="1" dirty="0" smtClean="0">
                <a:solidFill>
                  <a:srgbClr val="FF0000"/>
                </a:solidFill>
              </a:rPr>
              <a:t>du 04 mai au 20 mai 2015</a:t>
            </a:r>
          </a:p>
          <a:p>
            <a:pPr algn="ctr">
              <a:buNone/>
            </a:pPr>
            <a:endParaRPr lang="fr-FR" dirty="0" smtClean="0">
              <a:solidFill>
                <a:srgbClr val="FF0000"/>
              </a:solidFill>
            </a:endParaRPr>
          </a:p>
          <a:p>
            <a:pPr algn="ctr"/>
            <a:r>
              <a:rPr lang="fr-FR" sz="5100" b="1" dirty="0" smtClean="0"/>
              <a:t>Nous avons tenu à ce que les entretiens d’embauche aient lieu au sein de l’Université</a:t>
            </a:r>
          </a:p>
          <a:p>
            <a:pPr algn="ctr">
              <a:buNone/>
            </a:pPr>
            <a:endParaRPr lang="fr-FR" sz="5100" dirty="0" smtClean="0"/>
          </a:p>
          <a:p>
            <a:pPr algn="ctr"/>
            <a:r>
              <a:rPr lang="fr-FR" sz="5100" b="1" dirty="0" smtClean="0"/>
              <a:t>Un planning des rencontres était établi selon les disponibilités des recruteurs : Banque populaire, </a:t>
            </a:r>
            <a:r>
              <a:rPr lang="fr-FR" sz="5100" b="1" dirty="0" err="1" smtClean="0"/>
              <a:t>Obermeyer</a:t>
            </a:r>
            <a:r>
              <a:rPr lang="fr-FR" sz="5100" b="1" dirty="0" smtClean="0"/>
              <a:t> Maroc SARL, OZONE, ITTISAL Technologie, Ecoles privées,…</a:t>
            </a:r>
            <a:endParaRPr lang="fr-FR" sz="5100" dirty="0" smtClean="0"/>
          </a:p>
          <a:p>
            <a:pPr algn="ctr">
              <a:buNone/>
            </a:pPr>
            <a:r>
              <a:rPr lang="fr-FR" sz="5100" b="1" dirty="0" smtClean="0"/>
              <a:t>	</a:t>
            </a:r>
            <a:endParaRPr lang="fr-FR" sz="5100" dirty="0" smtClean="0"/>
          </a:p>
          <a:p>
            <a:pPr algn="ctr"/>
            <a:endParaRPr lang="fr-FR" sz="5100" dirty="0" smtClean="0"/>
          </a:p>
          <a:p>
            <a:endParaRPr lang="fr-FR" sz="5100" dirty="0" smtClean="0"/>
          </a:p>
          <a:p>
            <a:pPr>
              <a:buNone/>
            </a:pPr>
            <a:r>
              <a:rPr lang="fr-FR" sz="5100" b="1" dirty="0" smtClean="0"/>
              <a:t> </a:t>
            </a:r>
            <a:endParaRPr lang="fr-FR" sz="5100" dirty="0" smtClean="0"/>
          </a:p>
          <a:p>
            <a:pPr>
              <a:buNone/>
            </a:pPr>
            <a:endParaRPr lang="fr-F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fr-FR" b="1" dirty="0" smtClean="0"/>
              <a:t>Forum de l’Emploi</a:t>
            </a:r>
            <a:br>
              <a:rPr lang="fr-FR" b="1" dirty="0" smtClean="0"/>
            </a:br>
            <a:r>
              <a:rPr lang="fr-FR" b="1" dirty="0" smtClean="0"/>
              <a:t>Période 2 : à partir de 2014</a:t>
            </a:r>
            <a:endParaRPr lang="fr-FR" dirty="0"/>
          </a:p>
        </p:txBody>
      </p:sp>
      <p:sp>
        <p:nvSpPr>
          <p:cNvPr id="3" name="Espace réservé du contenu 2"/>
          <p:cNvSpPr>
            <a:spLocks noGrp="1"/>
          </p:cNvSpPr>
          <p:nvPr>
            <p:ph idx="1"/>
          </p:nvPr>
        </p:nvSpPr>
        <p:spPr/>
        <p:txBody>
          <a:bodyPr>
            <a:normAutofit fontScale="55000" lnSpcReduction="20000"/>
          </a:bodyPr>
          <a:lstStyle/>
          <a:p>
            <a:pPr algn="ctr">
              <a:buNone/>
            </a:pPr>
            <a:endParaRPr lang="fr-FR" sz="3200" b="1" dirty="0" smtClean="0">
              <a:solidFill>
                <a:srgbClr val="FF0000"/>
              </a:solidFill>
            </a:endParaRPr>
          </a:p>
          <a:p>
            <a:pPr algn="ctr">
              <a:buNone/>
            </a:pPr>
            <a:r>
              <a:rPr lang="fr-FR" sz="3200" b="1" dirty="0" smtClean="0">
                <a:solidFill>
                  <a:srgbClr val="FF0000"/>
                </a:solidFill>
              </a:rPr>
              <a:t>4</a:t>
            </a:r>
            <a:r>
              <a:rPr lang="fr-FR" sz="3200" b="1" baseline="30000" dirty="0" smtClean="0">
                <a:solidFill>
                  <a:srgbClr val="FF0000"/>
                </a:solidFill>
              </a:rPr>
              <a:t>ème</a:t>
            </a:r>
            <a:r>
              <a:rPr lang="fr-FR" sz="3200" b="1" dirty="0" smtClean="0">
                <a:solidFill>
                  <a:srgbClr val="FF0000"/>
                </a:solidFill>
              </a:rPr>
              <a:t> étape : Semaine de l’emploi</a:t>
            </a:r>
            <a:endParaRPr lang="fr-FR" sz="3200" dirty="0" smtClean="0">
              <a:solidFill>
                <a:srgbClr val="FF0000"/>
              </a:solidFill>
            </a:endParaRPr>
          </a:p>
          <a:p>
            <a:pPr algn="ctr">
              <a:buNone/>
            </a:pPr>
            <a:r>
              <a:rPr lang="fr-FR" sz="3200" b="1" dirty="0" smtClean="0">
                <a:solidFill>
                  <a:srgbClr val="FF0000"/>
                </a:solidFill>
              </a:rPr>
              <a:t>du 25 au 29 mai 2015</a:t>
            </a:r>
            <a:endParaRPr lang="fr-FR" sz="3200" dirty="0" smtClean="0">
              <a:solidFill>
                <a:srgbClr val="FF0000"/>
              </a:solidFill>
            </a:endParaRPr>
          </a:p>
          <a:p>
            <a:endParaRPr lang="fr-FR" dirty="0" smtClean="0"/>
          </a:p>
          <a:p>
            <a:pPr>
              <a:buNone/>
            </a:pPr>
            <a:r>
              <a:rPr lang="fr-FR" sz="3200" b="1" dirty="0" smtClean="0"/>
              <a:t>   On a programmé une semaine d’emploi qui était animée par une équipe de professeurs- chercheurs œuvrant dans  le champ de l’entreprenariat.</a:t>
            </a:r>
          </a:p>
          <a:p>
            <a:r>
              <a:rPr lang="fr-FR" sz="3200" b="1" dirty="0" smtClean="0"/>
              <a:t>La Valeur ajoutée  de semaine étant  l’encadrement intensif des lauréats. Les thématiques choisies étaient  bien ciblées :</a:t>
            </a:r>
          </a:p>
          <a:p>
            <a:pPr>
              <a:buNone/>
            </a:pPr>
            <a:r>
              <a:rPr lang="fr-FR" sz="3200" b="1" dirty="0" smtClean="0"/>
              <a:t>    -« Ce qu’il faut savoir pour entreprendre » </a:t>
            </a:r>
          </a:p>
          <a:p>
            <a:pPr>
              <a:buNone/>
            </a:pPr>
            <a:r>
              <a:rPr lang="fr-FR" sz="3200" b="1" dirty="0" smtClean="0"/>
              <a:t>    -Procédures administratives et juridiques de la création d’entreprise. </a:t>
            </a:r>
          </a:p>
          <a:p>
            <a:pPr>
              <a:buNone/>
            </a:pPr>
            <a:r>
              <a:rPr lang="fr-FR" sz="3200" b="1" dirty="0" smtClean="0"/>
              <a:t>    -Innovation et création d'entreprises</a:t>
            </a:r>
          </a:p>
          <a:p>
            <a:pPr>
              <a:buNone/>
            </a:pPr>
            <a:r>
              <a:rPr lang="fr-FR" sz="3200" b="1" dirty="0" smtClean="0"/>
              <a:t>    - Monter son BUSINESS PLAN</a:t>
            </a:r>
          </a:p>
          <a:p>
            <a:pPr>
              <a:buNone/>
            </a:pPr>
            <a:r>
              <a:rPr lang="fr-FR" sz="3200" b="1" dirty="0" smtClean="0"/>
              <a:t>   - ….</a:t>
            </a:r>
          </a:p>
          <a:p>
            <a:endParaRPr lang="fr-F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fr-FR" b="1" dirty="0" smtClean="0"/>
              <a:t>Forum de l’Emploi</a:t>
            </a:r>
            <a:br>
              <a:rPr lang="fr-FR" b="1" dirty="0" smtClean="0"/>
            </a:br>
            <a:r>
              <a:rPr lang="fr-FR" b="1" dirty="0" smtClean="0"/>
              <a:t>Période 2 : à partir de 2014</a:t>
            </a:r>
            <a:endParaRPr lang="fr-FR" dirty="0"/>
          </a:p>
        </p:txBody>
      </p:sp>
      <p:sp>
        <p:nvSpPr>
          <p:cNvPr id="3" name="Espace réservé du contenu 2"/>
          <p:cNvSpPr>
            <a:spLocks noGrp="1"/>
          </p:cNvSpPr>
          <p:nvPr>
            <p:ph idx="1"/>
          </p:nvPr>
        </p:nvSpPr>
        <p:spPr/>
        <p:txBody>
          <a:bodyPr>
            <a:normAutofit fontScale="47500" lnSpcReduction="20000"/>
          </a:bodyPr>
          <a:lstStyle/>
          <a:p>
            <a:pPr algn="ctr"/>
            <a:r>
              <a:rPr lang="fr-FR" sz="3600" b="1" dirty="0" smtClean="0">
                <a:solidFill>
                  <a:srgbClr val="FF0000"/>
                </a:solidFill>
              </a:rPr>
              <a:t>5</a:t>
            </a:r>
            <a:r>
              <a:rPr lang="fr-FR" sz="3600" b="1" baseline="30000" dirty="0" smtClean="0">
                <a:solidFill>
                  <a:srgbClr val="FF0000"/>
                </a:solidFill>
              </a:rPr>
              <a:t>ème</a:t>
            </a:r>
            <a:r>
              <a:rPr lang="fr-FR" sz="3600" b="1" dirty="0" smtClean="0">
                <a:solidFill>
                  <a:srgbClr val="FF0000"/>
                </a:solidFill>
              </a:rPr>
              <a:t> étape : Journée- phare</a:t>
            </a:r>
            <a:endParaRPr lang="fr-FR" sz="3600" dirty="0" smtClean="0">
              <a:solidFill>
                <a:srgbClr val="FF0000"/>
              </a:solidFill>
            </a:endParaRPr>
          </a:p>
          <a:p>
            <a:pPr algn="ctr">
              <a:buNone/>
            </a:pPr>
            <a:r>
              <a:rPr lang="fr-FR" sz="3600" b="1" dirty="0" smtClean="0">
                <a:solidFill>
                  <a:srgbClr val="FF0000"/>
                </a:solidFill>
              </a:rPr>
              <a:t> </a:t>
            </a:r>
            <a:endParaRPr lang="fr-FR" sz="3600" dirty="0" smtClean="0">
              <a:solidFill>
                <a:srgbClr val="FF0000"/>
              </a:solidFill>
            </a:endParaRPr>
          </a:p>
          <a:p>
            <a:pPr algn="ctr">
              <a:buNone/>
            </a:pPr>
            <a:r>
              <a:rPr lang="fr-FR" sz="3600" b="1" dirty="0" smtClean="0">
                <a:solidFill>
                  <a:srgbClr val="FF0000"/>
                </a:solidFill>
              </a:rPr>
              <a:t>30 mai 2015</a:t>
            </a:r>
            <a:endParaRPr lang="fr-FR" sz="3600" dirty="0" smtClean="0">
              <a:solidFill>
                <a:srgbClr val="FF0000"/>
              </a:solidFill>
            </a:endParaRPr>
          </a:p>
          <a:p>
            <a:pPr algn="ctr">
              <a:buNone/>
            </a:pPr>
            <a:endParaRPr lang="fr-FR" sz="3600" dirty="0" smtClean="0">
              <a:solidFill>
                <a:srgbClr val="FF0000"/>
              </a:solidFill>
            </a:endParaRPr>
          </a:p>
          <a:p>
            <a:r>
              <a:rPr lang="fr-FR" sz="3600" b="1" dirty="0" smtClean="0"/>
              <a:t>C’est la journée du couronnement  sous forme de cérémonie de clôture marquée par :</a:t>
            </a:r>
            <a:endParaRPr lang="fr-FR" sz="3600" dirty="0" smtClean="0"/>
          </a:p>
          <a:p>
            <a:pPr>
              <a:buNone/>
            </a:pPr>
            <a:r>
              <a:rPr lang="fr-FR" sz="3600" b="1" dirty="0" smtClean="0"/>
              <a:t> </a:t>
            </a:r>
            <a:endParaRPr lang="fr-FR" sz="3600" dirty="0" smtClean="0"/>
          </a:p>
          <a:p>
            <a:pPr>
              <a:buNone/>
            </a:pPr>
            <a:r>
              <a:rPr lang="fr-FR" sz="3600" b="1" dirty="0" smtClean="0"/>
              <a:t>   -Rencontres : recruteurs / lauréats</a:t>
            </a:r>
            <a:endParaRPr lang="fr-FR" sz="3600" dirty="0" smtClean="0"/>
          </a:p>
          <a:p>
            <a:pPr>
              <a:buNone/>
            </a:pPr>
            <a:r>
              <a:rPr lang="fr-FR" sz="3600" b="1" dirty="0" smtClean="0"/>
              <a:t>   - Stands dressés en faveur des recruteurs et des partenaires participant à l’édition, </a:t>
            </a:r>
            <a:endParaRPr lang="fr-FR" sz="3600" dirty="0" smtClean="0"/>
          </a:p>
          <a:p>
            <a:pPr>
              <a:buNone/>
            </a:pPr>
            <a:r>
              <a:rPr lang="fr-FR" sz="3600" b="1" dirty="0" smtClean="0"/>
              <a:t>   - Ateliers à l’occasion de la journée,</a:t>
            </a:r>
            <a:endParaRPr lang="fr-FR" sz="3600" dirty="0" smtClean="0"/>
          </a:p>
          <a:p>
            <a:pPr>
              <a:buNone/>
            </a:pPr>
            <a:r>
              <a:rPr lang="fr-FR" sz="3600" b="1" dirty="0" smtClean="0"/>
              <a:t>   - Entretiens d’embauches </a:t>
            </a:r>
            <a:endParaRPr lang="fr-FR" sz="3600" dirty="0" smtClean="0"/>
          </a:p>
          <a:p>
            <a:pPr>
              <a:buNone/>
            </a:pPr>
            <a:r>
              <a:rPr lang="fr-FR" sz="3600" b="1" dirty="0" smtClean="0"/>
              <a:t>   -Annonce des Résultats  provisoires : 97 bénéficiaires de recrutement</a:t>
            </a:r>
            <a:endParaRPr lang="fr-FR" sz="3600" dirty="0" smtClean="0"/>
          </a:p>
          <a:p>
            <a:pPr>
              <a:buNone/>
            </a:pPr>
            <a:r>
              <a:rPr lang="fr-FR" sz="3600" b="1" dirty="0" smtClean="0"/>
              <a:t> </a:t>
            </a:r>
            <a:endParaRPr lang="fr-FR" sz="3600" dirty="0" smtClean="0"/>
          </a:p>
          <a:p>
            <a:pPr>
              <a:buNone/>
            </a:pPr>
            <a:r>
              <a:rPr lang="fr-FR" sz="3600" b="1" dirty="0" smtClean="0"/>
              <a:t> </a:t>
            </a:r>
            <a:endParaRPr lang="fr-FR" sz="3600" dirty="0" smtClean="0"/>
          </a:p>
          <a:p>
            <a:endParaRPr lang="fr-FR" sz="36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fr-FR" b="1" dirty="0" smtClean="0"/>
              <a:t>Forum de l’Emploi</a:t>
            </a:r>
            <a:br>
              <a:rPr lang="fr-FR" b="1" dirty="0" smtClean="0"/>
            </a:br>
            <a:r>
              <a:rPr lang="fr-FR" b="1" dirty="0" smtClean="0"/>
              <a:t>Période 2 : à partir de 2014</a:t>
            </a:r>
            <a:endParaRPr lang="fr-FR" dirty="0"/>
          </a:p>
        </p:txBody>
      </p:sp>
      <p:sp>
        <p:nvSpPr>
          <p:cNvPr id="3" name="Espace réservé du contenu 2"/>
          <p:cNvSpPr>
            <a:spLocks noGrp="1"/>
          </p:cNvSpPr>
          <p:nvPr>
            <p:ph idx="1"/>
          </p:nvPr>
        </p:nvSpPr>
        <p:spPr/>
        <p:txBody>
          <a:bodyPr>
            <a:normAutofit lnSpcReduction="10000"/>
          </a:bodyPr>
          <a:lstStyle/>
          <a:p>
            <a:pPr algn="ctr">
              <a:buNone/>
            </a:pPr>
            <a:r>
              <a:rPr lang="fr-FR" b="1" dirty="0" smtClean="0">
                <a:solidFill>
                  <a:srgbClr val="FF0000"/>
                </a:solidFill>
              </a:rPr>
              <a:t>6</a:t>
            </a:r>
            <a:r>
              <a:rPr lang="fr-FR" b="1" baseline="30000" dirty="0" smtClean="0">
                <a:solidFill>
                  <a:srgbClr val="FF0000"/>
                </a:solidFill>
              </a:rPr>
              <a:t>ème</a:t>
            </a:r>
            <a:r>
              <a:rPr lang="fr-FR" b="1" dirty="0" smtClean="0">
                <a:solidFill>
                  <a:srgbClr val="FF0000"/>
                </a:solidFill>
              </a:rPr>
              <a:t> étape : Suivi</a:t>
            </a:r>
            <a:endParaRPr lang="fr-FR" dirty="0" smtClean="0">
              <a:solidFill>
                <a:srgbClr val="FF0000"/>
              </a:solidFill>
            </a:endParaRPr>
          </a:p>
          <a:p>
            <a:pPr algn="ctr">
              <a:buNone/>
            </a:pPr>
            <a:r>
              <a:rPr lang="fr-FR" b="1" dirty="0" smtClean="0">
                <a:solidFill>
                  <a:srgbClr val="FF0000"/>
                </a:solidFill>
              </a:rPr>
              <a:t>Depuis fin Mai 2015</a:t>
            </a:r>
            <a:endParaRPr lang="fr-FR" dirty="0" smtClean="0">
              <a:solidFill>
                <a:srgbClr val="FF0000"/>
              </a:solidFill>
            </a:endParaRPr>
          </a:p>
          <a:p>
            <a:endParaRPr lang="fr-FR" dirty="0" smtClean="0"/>
          </a:p>
          <a:p>
            <a:pPr>
              <a:buNone/>
            </a:pPr>
            <a:r>
              <a:rPr lang="fr-FR" b="1" dirty="0" smtClean="0"/>
              <a:t>  L’opération du suivi est la plus difficile à mener : les recruteurs ne nous contactent pas systématiquement pour nous transmettre la liste des retenus. C’est à l’équipe de l’Université de contacter tous les partenaires qui ont participé à l’édition du Forum.</a:t>
            </a:r>
            <a:endParaRPr lang="fr-FR" dirty="0" smtClean="0"/>
          </a:p>
          <a:p>
            <a:pPr>
              <a:buNone/>
            </a:pPr>
            <a:r>
              <a:rPr lang="fr-FR" b="1" dirty="0" smtClean="0"/>
              <a:t> </a:t>
            </a:r>
            <a:endParaRPr lang="fr-FR" dirty="0" smtClean="0"/>
          </a:p>
          <a:p>
            <a:endParaRPr lang="fr-FR" dirty="0" smtClean="0"/>
          </a:p>
          <a:p>
            <a:endParaRPr lang="fr-FR" dirty="0" smtClean="0"/>
          </a:p>
          <a:p>
            <a:endParaRPr lang="fr-F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ctr"/>
            <a:r>
              <a:rPr lang="fr-FR" b="1" dirty="0" smtClean="0"/>
              <a:t>Forum de l’Emploi</a:t>
            </a:r>
            <a:br>
              <a:rPr lang="fr-FR" b="1" dirty="0" smtClean="0"/>
            </a:br>
            <a:r>
              <a:rPr lang="fr-FR" b="1" dirty="0" smtClean="0"/>
              <a:t>Période 2 : à partir de 2014</a:t>
            </a:r>
            <a:endParaRPr lang="fr-FR" dirty="0"/>
          </a:p>
        </p:txBody>
      </p:sp>
      <p:sp>
        <p:nvSpPr>
          <p:cNvPr id="3" name="Espace réservé du contenu 2"/>
          <p:cNvSpPr>
            <a:spLocks noGrp="1"/>
          </p:cNvSpPr>
          <p:nvPr>
            <p:ph idx="1"/>
          </p:nvPr>
        </p:nvSpPr>
        <p:spPr/>
        <p:txBody>
          <a:bodyPr>
            <a:normAutofit fontScale="32500" lnSpcReduction="20000"/>
          </a:bodyPr>
          <a:lstStyle/>
          <a:p>
            <a:pPr algn="ctr">
              <a:buNone/>
            </a:pPr>
            <a:endParaRPr lang="fr-FR" sz="4500" b="1" dirty="0" smtClean="0">
              <a:solidFill>
                <a:srgbClr val="FF0000"/>
              </a:solidFill>
            </a:endParaRPr>
          </a:p>
          <a:p>
            <a:pPr algn="ctr">
              <a:buNone/>
            </a:pPr>
            <a:r>
              <a:rPr lang="fr-FR" sz="6200" b="1" dirty="0" smtClean="0">
                <a:solidFill>
                  <a:srgbClr val="FF0000"/>
                </a:solidFill>
              </a:rPr>
              <a:t>Résultats de l’Edition </a:t>
            </a:r>
            <a:endParaRPr lang="fr-FR" sz="6200" dirty="0" smtClean="0">
              <a:solidFill>
                <a:srgbClr val="FF0000"/>
              </a:solidFill>
            </a:endParaRPr>
          </a:p>
          <a:p>
            <a:endParaRPr lang="fr-FR" dirty="0" smtClean="0"/>
          </a:p>
          <a:p>
            <a:r>
              <a:rPr lang="fr-FR" sz="5100" b="1" dirty="0" smtClean="0"/>
              <a:t>Recrutement   </a:t>
            </a:r>
            <a:r>
              <a:rPr lang="fr-FR" sz="5100" b="1" dirty="0" smtClean="0">
                <a:solidFill>
                  <a:srgbClr val="FF0000"/>
                </a:solidFill>
              </a:rPr>
              <a:t>121</a:t>
            </a:r>
            <a:endParaRPr lang="fr-FR" sz="5100" dirty="0" smtClean="0">
              <a:solidFill>
                <a:srgbClr val="FF0000"/>
              </a:solidFill>
            </a:endParaRPr>
          </a:p>
          <a:p>
            <a:endParaRPr lang="fr-FR" sz="5100" dirty="0" smtClean="0"/>
          </a:p>
          <a:p>
            <a:r>
              <a:rPr lang="fr-FR" sz="5100" b="1" dirty="0" smtClean="0"/>
              <a:t>Stage rémunéré: </a:t>
            </a:r>
            <a:r>
              <a:rPr lang="fr-FR" sz="5100" b="1" dirty="0" smtClean="0">
                <a:solidFill>
                  <a:srgbClr val="FF0000"/>
                </a:solidFill>
              </a:rPr>
              <a:t>11</a:t>
            </a:r>
          </a:p>
          <a:p>
            <a:pPr>
              <a:buNone/>
            </a:pPr>
            <a:endParaRPr lang="fr-FR" sz="5100" dirty="0" smtClean="0">
              <a:solidFill>
                <a:srgbClr val="FF0000"/>
              </a:solidFill>
            </a:endParaRPr>
          </a:p>
          <a:p>
            <a:r>
              <a:rPr lang="fr-FR" sz="5100" b="1" dirty="0" smtClean="0"/>
              <a:t>Stage professionnel: </a:t>
            </a:r>
            <a:r>
              <a:rPr lang="fr-FR" sz="5100" b="1" dirty="0" smtClean="0">
                <a:solidFill>
                  <a:srgbClr val="FF0000"/>
                </a:solidFill>
              </a:rPr>
              <a:t>156</a:t>
            </a:r>
            <a:endParaRPr lang="fr-FR" sz="5100" dirty="0" smtClean="0">
              <a:solidFill>
                <a:srgbClr val="FF0000"/>
              </a:solidFill>
            </a:endParaRPr>
          </a:p>
          <a:p>
            <a:pPr>
              <a:buNone/>
            </a:pPr>
            <a:endParaRPr lang="fr-FR" sz="5100" dirty="0" smtClean="0"/>
          </a:p>
          <a:p>
            <a:r>
              <a:rPr lang="fr-FR" sz="5100" b="1" dirty="0" smtClean="0"/>
              <a:t>Formation pré-embauche</a:t>
            </a:r>
            <a:r>
              <a:rPr lang="fr-FR" sz="5100" b="1" dirty="0" smtClean="0">
                <a:solidFill>
                  <a:srgbClr val="FF0000"/>
                </a:solidFill>
              </a:rPr>
              <a:t>: 2</a:t>
            </a:r>
            <a:endParaRPr lang="fr-FR" sz="5100" dirty="0" smtClean="0">
              <a:solidFill>
                <a:srgbClr val="FF0000"/>
              </a:solidFill>
            </a:endParaRPr>
          </a:p>
          <a:p>
            <a:pPr>
              <a:buNone/>
            </a:pPr>
            <a:endParaRPr lang="fr-FR" sz="5100" dirty="0" smtClean="0"/>
          </a:p>
          <a:p>
            <a:endParaRPr lang="fr-FR" sz="5100" dirty="0" smtClean="0"/>
          </a:p>
          <a:p>
            <a:pPr>
              <a:buNone/>
            </a:pPr>
            <a:r>
              <a:rPr lang="fr-FR" sz="5100" b="1" dirty="0" smtClean="0">
                <a:solidFill>
                  <a:srgbClr val="FF0000"/>
                </a:solidFill>
              </a:rPr>
              <a:t>NB</a:t>
            </a:r>
            <a:r>
              <a:rPr lang="fr-FR" sz="5100" b="1" dirty="0" smtClean="0"/>
              <a:t> : L’effectif des lauréats inscrits au programme est : </a:t>
            </a:r>
            <a:r>
              <a:rPr lang="fr-FR" sz="5100" b="1" dirty="0" smtClean="0">
                <a:solidFill>
                  <a:srgbClr val="FF0000"/>
                </a:solidFill>
              </a:rPr>
              <a:t>780</a:t>
            </a:r>
            <a:r>
              <a:rPr lang="fr-FR" sz="5100" b="1" dirty="0" smtClean="0"/>
              <a:t> candidats</a:t>
            </a:r>
            <a:endParaRPr lang="fr-FR" sz="5100" dirty="0" smtClean="0"/>
          </a:p>
          <a:p>
            <a:pPr>
              <a:buNone/>
            </a:pPr>
            <a:r>
              <a:rPr lang="fr-FR" sz="5100" b="1" dirty="0" smtClean="0"/>
              <a:t> </a:t>
            </a:r>
            <a:endParaRPr lang="fr-FR" sz="5100" dirty="0" smtClean="0"/>
          </a:p>
          <a:p>
            <a:endParaRPr lang="fr-FR" sz="51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en-GB" b="1" dirty="0" err="1" smtClean="0"/>
              <a:t>Introdution</a:t>
            </a:r>
            <a:r>
              <a:rPr lang="en-GB" dirty="0" smtClean="0"/>
              <a:t> </a:t>
            </a:r>
            <a:endParaRPr lang="en-GB" dirty="0"/>
          </a:p>
        </p:txBody>
      </p:sp>
      <p:sp>
        <p:nvSpPr>
          <p:cNvPr id="3" name="Segnaposto contenuto 2"/>
          <p:cNvSpPr>
            <a:spLocks noGrp="1"/>
          </p:cNvSpPr>
          <p:nvPr>
            <p:ph idx="1"/>
          </p:nvPr>
        </p:nvSpPr>
        <p:spPr/>
        <p:txBody>
          <a:bodyPr/>
          <a:lstStyle/>
          <a:p>
            <a:r>
              <a:rPr lang="fr-FR" b="1" dirty="0" smtClean="0"/>
              <a:t>Depuis les dernières décennies, l’UNIVERSITE est   souvent critiquée vu les formations qu’elle décernait, lesquelles ne s’adaptaient pas au marché de l’emploi. Cela constitue une problématique qui mérite un traitement rationnel de la part de  la communauté académique. </a:t>
            </a:r>
            <a:endParaRPr lang="fr-FR" dirty="0" smtClean="0"/>
          </a:p>
          <a:p>
            <a:r>
              <a:rPr lang="fr-FR" b="1" dirty="0" smtClean="0"/>
              <a:t>Dans cette lancée, l’Université Mohammed V a procédé à la mise en œuvre d’une politique  de  formations universitaires  s’inscrivant  dans le cadre de l’adaptation  au marché de l’Emploi</a:t>
            </a:r>
            <a:endParaRPr lang="en-GB" dirty="0"/>
          </a:p>
        </p:txBody>
      </p:sp>
    </p:spTree>
    <p:extLst>
      <p:ext uri="{BB962C8B-B14F-4D97-AF65-F5344CB8AC3E}">
        <p14:creationId xmlns="" xmlns:p14="http://schemas.microsoft.com/office/powerpoint/2010/main" val="228878812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dirty="0" smtClean="0"/>
              <a:t>Conclusion</a:t>
            </a:r>
            <a:endParaRPr lang="fr-FR" dirty="0"/>
          </a:p>
        </p:txBody>
      </p:sp>
      <p:sp>
        <p:nvSpPr>
          <p:cNvPr id="3" name="Espace réservé du contenu 2"/>
          <p:cNvSpPr>
            <a:spLocks noGrp="1"/>
          </p:cNvSpPr>
          <p:nvPr>
            <p:ph idx="1"/>
          </p:nvPr>
        </p:nvSpPr>
        <p:spPr/>
        <p:txBody>
          <a:bodyPr>
            <a:normAutofit fontScale="70000" lnSpcReduction="20000"/>
          </a:bodyPr>
          <a:lstStyle/>
          <a:p>
            <a:r>
              <a:rPr lang="fr-FR" b="1" dirty="0" smtClean="0"/>
              <a:t>Le Forum de l’emploi est devenu une véritable tradition à l’UM5R car c’est un outil porteur d’appui à l’insertion professionnelle des lauréats.</a:t>
            </a:r>
            <a:endParaRPr lang="fr-FR" dirty="0" smtClean="0"/>
          </a:p>
          <a:p>
            <a:endParaRPr lang="fr-FR" dirty="0" smtClean="0"/>
          </a:p>
          <a:p>
            <a:r>
              <a:rPr lang="fr-FR" b="1" dirty="0" smtClean="0"/>
              <a:t>Nous avons découvert après cette expérience que le chômage des jeunes n’est pas vraiment dû au manque de travail mais plutôt au manque de compétences. Explicitement, les recruteurs lancent actuellement des appels en dressant le profil requis, exigeant une bonne panoplie de conditions auxquelles les étudiants ne répondent pas.</a:t>
            </a:r>
            <a:endParaRPr lang="fr-FR" dirty="0" smtClean="0"/>
          </a:p>
          <a:p>
            <a:endParaRPr lang="fr-FR" dirty="0" smtClean="0"/>
          </a:p>
          <a:p>
            <a:r>
              <a:rPr lang="fr-FR" b="1" dirty="0" smtClean="0"/>
              <a:t>C’est ainsi que l’UM5R procède à des programmes de développement de compétences des étudiants afin qu’elle réponde aux exigences du marché de l’Emploi.</a:t>
            </a:r>
            <a:endParaRPr lang="fr-FR" dirty="0" smtClean="0"/>
          </a:p>
          <a:p>
            <a:pPr>
              <a:buNone/>
            </a:pPr>
            <a:r>
              <a:rPr lang="fr-FR" b="1" dirty="0" smtClean="0"/>
              <a:t> </a:t>
            </a:r>
            <a:endParaRPr lang="fr-FR" dirty="0" smtClean="0"/>
          </a:p>
          <a:p>
            <a:endParaRPr lang="fr-F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sz="3600" b="1" dirty="0" smtClean="0">
                <a:solidFill>
                  <a:srgbClr val="FF0000"/>
                </a:solidFill>
              </a:rPr>
              <a:t>Proposition de livrable</a:t>
            </a:r>
            <a:endParaRPr lang="fr-FR" sz="3600" b="1" dirty="0"/>
          </a:p>
        </p:txBody>
      </p:sp>
      <p:sp>
        <p:nvSpPr>
          <p:cNvPr id="3" name="Espace réservé du contenu 2"/>
          <p:cNvSpPr>
            <a:spLocks noGrp="1"/>
          </p:cNvSpPr>
          <p:nvPr>
            <p:ph idx="1"/>
          </p:nvPr>
        </p:nvSpPr>
        <p:spPr/>
        <p:txBody>
          <a:bodyPr/>
          <a:lstStyle/>
          <a:p>
            <a:pPr algn="ctr">
              <a:buNone/>
            </a:pPr>
            <a:endParaRPr lang="fr-FR" dirty="0" smtClean="0"/>
          </a:p>
          <a:p>
            <a:r>
              <a:rPr lang="fr-FR" b="1" dirty="0" smtClean="0"/>
              <a:t>RESUME pourrait envisager un événement international : Forum de l’emploi qui unirait tous les partenaires : Maroc, Liban,  Tunisie, Espagne, France,…</a:t>
            </a:r>
          </a:p>
          <a:p>
            <a:pPr>
              <a:buNone/>
            </a:pPr>
            <a:endParaRPr lang="fr-FR" dirty="0" smtClean="0"/>
          </a:p>
          <a:p>
            <a:r>
              <a:rPr lang="fr-FR" b="1" dirty="0" smtClean="0"/>
              <a:t>Cela donnera une grande importance à ce projet : ce sera une expérience pionnière</a:t>
            </a:r>
            <a:r>
              <a:rPr lang="fr-FR" dirty="0" smtClean="0"/>
              <a:t>	</a:t>
            </a:r>
          </a:p>
          <a:p>
            <a:endParaRPr lang="fr-FR" dirty="0" smtClean="0"/>
          </a:p>
          <a:p>
            <a:endParaRPr lang="fr-FR" dirty="0" smtClean="0"/>
          </a:p>
          <a:p>
            <a:endParaRPr lang="fr-FR" dirty="0" smtClean="0"/>
          </a:p>
          <a:p>
            <a:endParaRPr lang="fr-FR" dirty="0" smtClean="0"/>
          </a:p>
          <a:p>
            <a:endParaRPr lang="fr-F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dirty="0"/>
          </a:p>
        </p:txBody>
      </p:sp>
      <p:sp>
        <p:nvSpPr>
          <p:cNvPr id="3" name="Espace réservé du contenu 2"/>
          <p:cNvSpPr>
            <a:spLocks noGrp="1"/>
          </p:cNvSpPr>
          <p:nvPr>
            <p:ph idx="1"/>
          </p:nvPr>
        </p:nvSpPr>
        <p:spPr/>
        <p:txBody>
          <a:bodyPr/>
          <a:lstStyle/>
          <a:p>
            <a:pPr algn="ctr"/>
            <a:endParaRPr lang="fr-FR" dirty="0" smtClean="0"/>
          </a:p>
          <a:p>
            <a:pPr algn="ctr">
              <a:buNone/>
            </a:pPr>
            <a:endParaRPr lang="fr-FR" dirty="0" smtClean="0"/>
          </a:p>
          <a:p>
            <a:pPr algn="ctr">
              <a:buNone/>
            </a:pPr>
            <a:r>
              <a:rPr lang="fr-FR" sz="4000" dirty="0" smtClean="0">
                <a:solidFill>
                  <a:srgbClr val="FF0000"/>
                </a:solidFill>
              </a:rPr>
              <a:t>Merci</a:t>
            </a:r>
            <a:endParaRPr lang="fr-FR" sz="4000" dirty="0">
              <a:solidFill>
                <a:srgbClr val="FF0000"/>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3"/>
          <p:cNvSpPr>
            <a:spLocks noChangeArrowheads="1"/>
          </p:cNvSpPr>
          <p:nvPr/>
        </p:nvSpPr>
        <p:spPr bwMode="auto">
          <a:xfrm>
            <a:off x="0" y="0"/>
            <a:ext cx="9144000" cy="3971925"/>
          </a:xfrm>
          <a:prstGeom prst="rect">
            <a:avLst/>
          </a:prstGeom>
          <a:solidFill>
            <a:srgbClr val="2DAAE1"/>
          </a:solidFill>
          <a:ln>
            <a:noFill/>
          </a:ln>
          <a:extLst/>
        </p:spPr>
        <p:txBody>
          <a:bodyPr wrap="none" anchor="ct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rgbClr val="95C11E"/>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rgbClr val="008D36"/>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rgbClr val="008D36"/>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rgbClr val="008D36"/>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rgbClr val="008D36"/>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rgbClr val="008D36"/>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rgbClr val="008D36"/>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rgbClr val="008D36"/>
                </a:solidFill>
                <a:latin typeface="Calibri" panose="020F0502020204030204" pitchFamily="34" charset="0"/>
              </a:defRPr>
            </a:lvl9pPr>
          </a:lstStyle>
          <a:p>
            <a:pPr eaLnBrk="1" hangingPunct="1">
              <a:lnSpc>
                <a:spcPct val="100000"/>
              </a:lnSpc>
              <a:spcBef>
                <a:spcPct val="0"/>
              </a:spcBef>
              <a:buFontTx/>
              <a:buNone/>
            </a:pPr>
            <a:endParaRPr lang="it-IT" altLang="it-IT" sz="1800"/>
          </a:p>
        </p:txBody>
      </p:sp>
      <p:sp>
        <p:nvSpPr>
          <p:cNvPr id="31747" name="Text Box 2"/>
          <p:cNvSpPr txBox="1">
            <a:spLocks noChangeArrowheads="1"/>
          </p:cNvSpPr>
          <p:nvPr/>
        </p:nvSpPr>
        <p:spPr bwMode="auto">
          <a:xfrm>
            <a:off x="-1" y="570466"/>
            <a:ext cx="9144000" cy="582853"/>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3465A4"/>
                </a:solidFill>
                <a:round/>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lnSpc>
                <a:spcPct val="90000"/>
              </a:lnSpc>
              <a:spcBef>
                <a:spcPts val="1000"/>
              </a:spcBef>
              <a:buFont typeface="Arial" panose="020B0604020202020204"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400">
                <a:solidFill>
                  <a:srgbClr val="95C11E"/>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8D36"/>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rgbClr val="008D36"/>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rgbClr val="008D36"/>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rgbClr val="008D36"/>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rgbClr val="008D36"/>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rgbClr val="008D36"/>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rgbClr val="008D36"/>
                </a:solidFill>
                <a:latin typeface="Calibri" panose="020F0502020204030204" pitchFamily="34" charset="0"/>
              </a:defRPr>
            </a:lvl9pPr>
          </a:lstStyle>
          <a:p>
            <a:pPr algn="ctr">
              <a:buNone/>
            </a:pPr>
            <a:r>
              <a:rPr lang="en-US" altLang="it-IT" sz="1300" dirty="0" smtClean="0">
                <a:solidFill>
                  <a:schemeClr val="bg1"/>
                </a:solidFill>
                <a:ea typeface="Arial Unicode MS" panose="020B0604020202020204" pitchFamily="34" charset="-128"/>
                <a:cs typeface="Arial" panose="020B0604020202020204" pitchFamily="34" charset="0"/>
              </a:rPr>
              <a:t>RESUME</a:t>
            </a:r>
          </a:p>
          <a:p>
            <a:pPr algn="ctr">
              <a:buNone/>
            </a:pPr>
            <a:r>
              <a:rPr lang="en-GB" sz="1300" dirty="0" err="1" smtClean="0">
                <a:solidFill>
                  <a:schemeClr val="bg1"/>
                </a:solidFill>
                <a:ea typeface="Arial Unicode MS" panose="020B0604020202020204" pitchFamily="34" charset="-128"/>
                <a:cs typeface="Arial" panose="020B0604020202020204" pitchFamily="34" charset="0"/>
              </a:rPr>
              <a:t>RESeaU</a:t>
            </a:r>
            <a:r>
              <a:rPr lang="en-GB" sz="1300" dirty="0" smtClean="0">
                <a:solidFill>
                  <a:schemeClr val="bg1"/>
                </a:solidFill>
                <a:ea typeface="Arial Unicode MS" panose="020B0604020202020204" pitchFamily="34" charset="-128"/>
                <a:cs typeface="Arial" panose="020B0604020202020204" pitchFamily="34" charset="0"/>
              </a:rPr>
              <a:t> </a:t>
            </a:r>
            <a:r>
              <a:rPr lang="en-GB" sz="1300" dirty="0">
                <a:solidFill>
                  <a:schemeClr val="bg1"/>
                </a:solidFill>
                <a:ea typeface="Arial Unicode MS" panose="020B0604020202020204" pitchFamily="34" charset="-128"/>
                <a:cs typeface="Arial" panose="020B0604020202020204" pitchFamily="34" charset="0"/>
              </a:rPr>
              <a:t>Méditerranéen pour </a:t>
            </a:r>
            <a:r>
              <a:rPr lang="en-GB" sz="1300" dirty="0" smtClean="0">
                <a:solidFill>
                  <a:schemeClr val="bg1"/>
                </a:solidFill>
                <a:ea typeface="Arial Unicode MS" panose="020B0604020202020204" pitchFamily="34" charset="-128"/>
                <a:cs typeface="Arial" panose="020B0604020202020204" pitchFamily="34" charset="0"/>
              </a:rPr>
              <a:t>l’Employabilité</a:t>
            </a:r>
            <a:endParaRPr lang="it-IT" altLang="it-IT" sz="1300" dirty="0">
              <a:solidFill>
                <a:schemeClr val="bg1"/>
              </a:solidFill>
              <a:ea typeface="Arial Unicode MS" panose="020B0604020202020204" pitchFamily="34" charset="-128"/>
              <a:cs typeface="Arial" panose="020B0604020202020204" pitchFamily="34" charset="0"/>
            </a:endParaRPr>
          </a:p>
        </p:txBody>
      </p:sp>
      <p:sp>
        <p:nvSpPr>
          <p:cNvPr id="31749" name="Text Box 2"/>
          <p:cNvSpPr txBox="1">
            <a:spLocks noChangeArrowheads="1"/>
          </p:cNvSpPr>
          <p:nvPr/>
        </p:nvSpPr>
        <p:spPr bwMode="auto">
          <a:xfrm>
            <a:off x="0" y="2306638"/>
            <a:ext cx="9144000" cy="1633397"/>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3465A4"/>
                </a:solidFill>
                <a:round/>
                <a:headEnd/>
                <a:tailEnd/>
              </a14:hiddenLine>
            </a:ext>
            <a:ext uri="{AF507438-7753-43E0-B8FC-AC1667EBCBE1}">
              <a14:hiddenEffects xmlns="" xmlns:a14="http://schemas.microsoft.com/office/drawing/2010/main">
                <a:effectLst>
                  <a:outerShdw dist="35921" dir="2700000" algn="ctr" rotWithShape="0">
                    <a:srgbClr val="808080"/>
                  </a:outerShdw>
                </a:effectLst>
              </a14:hiddenEffects>
            </a:ext>
          </a:extLst>
        </p:spPr>
        <p:txBody>
          <a:bodyPr lIns="90000" tIns="46800" rIns="90000" bIns="46800">
            <a:spAutoFit/>
          </a:bodyPr>
          <a:lstStyle>
            <a:lvl1pPr>
              <a:lnSpc>
                <a:spcPct val="90000"/>
              </a:lnSpc>
              <a:spcBef>
                <a:spcPts val="1000"/>
              </a:spcBef>
              <a:buFont typeface="Arial" panose="020B0604020202020204"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800">
                <a:solidFill>
                  <a:schemeClr val="tx1"/>
                </a:solidFill>
                <a:latin typeface="Calibri" panose="020F0502020204030204" pitchFamily="34" charset="0"/>
              </a:defRPr>
            </a:lvl1pPr>
            <a:lvl2pPr marL="685800" indent="-228600">
              <a:lnSpc>
                <a:spcPct val="90000"/>
              </a:lnSpc>
              <a:spcBef>
                <a:spcPts val="500"/>
              </a:spcBef>
              <a:buFont typeface="Arial" panose="020B0604020202020204"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400">
                <a:solidFill>
                  <a:srgbClr val="95C11E"/>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sz="2000">
                <a:solidFill>
                  <a:srgbClr val="008D36"/>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rgbClr val="008D36"/>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rgbClr val="008D36"/>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rgbClr val="008D36"/>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rgbClr val="008D36"/>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rgbClr val="008D36"/>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8985250" algn="l"/>
              </a:tabLst>
              <a:defRPr>
                <a:solidFill>
                  <a:srgbClr val="008D36"/>
                </a:solidFill>
                <a:latin typeface="Calibri" panose="020F0502020204030204" pitchFamily="34" charset="0"/>
              </a:defRPr>
            </a:lvl9pPr>
          </a:lstStyle>
          <a:p>
            <a:pPr algn="ctr" eaLnBrk="1" hangingPunct="1">
              <a:lnSpc>
                <a:spcPct val="100000"/>
              </a:lnSpc>
              <a:spcBef>
                <a:spcPct val="0"/>
              </a:spcBef>
              <a:buFontTx/>
              <a:buNone/>
            </a:pPr>
            <a:r>
              <a:rPr lang="en-US" altLang="it-IT" sz="2000" b="1" dirty="0" smtClean="0">
                <a:solidFill>
                  <a:schemeClr val="bg1"/>
                </a:solidFill>
                <a:ea typeface="Arial Unicode MS" panose="020B0604020202020204" pitchFamily="34" charset="-128"/>
                <a:cs typeface="Arial" panose="020B0604020202020204" pitchFamily="34" charset="0"/>
              </a:rPr>
              <a:t>CONTACTS</a:t>
            </a:r>
          </a:p>
          <a:p>
            <a:pPr algn="ctr" eaLnBrk="1" hangingPunct="1">
              <a:lnSpc>
                <a:spcPct val="100000"/>
              </a:lnSpc>
              <a:spcBef>
                <a:spcPct val="0"/>
              </a:spcBef>
              <a:buFontTx/>
              <a:buNone/>
            </a:pPr>
            <a:endParaRPr lang="en-US" altLang="it-IT" sz="2000" b="1" i="1" dirty="0" smtClean="0">
              <a:solidFill>
                <a:schemeClr val="bg1"/>
              </a:solidFill>
              <a:ea typeface="Arial Unicode MS" panose="020B0604020202020204" pitchFamily="34" charset="-128"/>
              <a:cs typeface="Arial" panose="020B0604020202020204" pitchFamily="34" charset="0"/>
            </a:endParaRPr>
          </a:p>
          <a:p>
            <a:pPr algn="ctr" eaLnBrk="1" hangingPunct="1">
              <a:lnSpc>
                <a:spcPct val="100000"/>
              </a:lnSpc>
              <a:spcBef>
                <a:spcPct val="0"/>
              </a:spcBef>
              <a:buFontTx/>
              <a:buNone/>
            </a:pPr>
            <a:r>
              <a:rPr lang="en-US" altLang="it-IT" sz="2000" b="1" i="1" dirty="0" smtClean="0">
                <a:solidFill>
                  <a:schemeClr val="bg1"/>
                </a:solidFill>
                <a:ea typeface="Arial Unicode MS" panose="020B0604020202020204" pitchFamily="34" charset="-128"/>
                <a:cs typeface="Arial" panose="020B0604020202020204" pitchFamily="34" charset="0"/>
              </a:rPr>
              <a:t>General Inquires: </a:t>
            </a:r>
            <a:r>
              <a:rPr lang="en-US" altLang="it-IT" sz="2000" b="1" i="1" dirty="0" smtClean="0">
                <a:solidFill>
                  <a:schemeClr val="bg1"/>
                </a:solidFill>
                <a:ea typeface="Arial Unicode MS" panose="020B0604020202020204" pitchFamily="34" charset="-128"/>
                <a:cs typeface="Arial" panose="020B0604020202020204" pitchFamily="34" charset="0"/>
                <a:hlinkClick r:id="rId3"/>
              </a:rPr>
              <a:t>unimed@uni-med.net</a:t>
            </a:r>
            <a:endParaRPr lang="en-US" altLang="it-IT" sz="2000" b="1" i="1" dirty="0" smtClean="0">
              <a:solidFill>
                <a:schemeClr val="bg1"/>
              </a:solidFill>
              <a:ea typeface="Arial Unicode MS" panose="020B0604020202020204" pitchFamily="34" charset="-128"/>
              <a:cs typeface="Arial" panose="020B0604020202020204" pitchFamily="34" charset="0"/>
            </a:endParaRPr>
          </a:p>
          <a:p>
            <a:pPr algn="ctr" eaLnBrk="1" hangingPunct="1">
              <a:lnSpc>
                <a:spcPct val="100000"/>
              </a:lnSpc>
              <a:spcBef>
                <a:spcPct val="0"/>
              </a:spcBef>
              <a:buFontTx/>
              <a:buNone/>
            </a:pPr>
            <a:endParaRPr lang="en-US" altLang="it-IT" sz="2000" b="1" dirty="0">
              <a:solidFill>
                <a:schemeClr val="bg1"/>
              </a:solidFill>
              <a:ea typeface="Arial Unicode MS" panose="020B0604020202020204" pitchFamily="34" charset="-128"/>
              <a:cs typeface="Arial" panose="020B0604020202020204" pitchFamily="34" charset="0"/>
            </a:endParaRPr>
          </a:p>
          <a:p>
            <a:pPr algn="ctr" eaLnBrk="1" hangingPunct="1">
              <a:lnSpc>
                <a:spcPct val="100000"/>
              </a:lnSpc>
              <a:spcBef>
                <a:spcPct val="0"/>
              </a:spcBef>
              <a:buFontTx/>
              <a:buNone/>
            </a:pPr>
            <a:endParaRPr lang="en-US" altLang="it-IT" sz="2000" b="1" dirty="0">
              <a:solidFill>
                <a:schemeClr val="bg1"/>
              </a:solidFill>
              <a:ea typeface="Arial Unicode MS" panose="020B0604020202020204" pitchFamily="34" charset="-128"/>
              <a:cs typeface="Arial" panose="020B0604020202020204" pitchFamily="34" charset="0"/>
            </a:endParaRPr>
          </a:p>
        </p:txBody>
      </p:sp>
      <p:pic>
        <p:nvPicPr>
          <p:cNvPr id="31751" name="Immagine 1"/>
          <p:cNvPicPr>
            <a:picLocks noChangeAspect="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2578893" y="4449522"/>
            <a:ext cx="3986213" cy="11382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3" name="AutoShape 2" descr="imap://stefanelli%40uni-med%2Enet@imap.googlemail.com:993/fetch%3EUID%3E/INBOX%3E9230?part=1.2.2&amp;type=image/jpeg&amp;filename=Resume-grey.jpg"/>
          <p:cNvSpPr>
            <a:spLocks noChangeAspect="1" noChangeArrowheads="1"/>
          </p:cNvSpPr>
          <p:nvPr/>
        </p:nvSpPr>
        <p:spPr bwMode="auto">
          <a:xfrm>
            <a:off x="155575" y="-144463"/>
            <a:ext cx="304800" cy="304801"/>
          </a:xfrm>
          <a:prstGeom prst="rect">
            <a:avLst/>
          </a:prstGeom>
          <a:noFill/>
          <a:extLst>
            <a:ext uri="{909E8E84-426E-40DD-AFC4-6F175D3DCCD1}">
              <a14:hiddenFill xmlns=""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 xmlns:p14="http://schemas.microsoft.com/office/powerpoint/2010/main" val="1946511171"/>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b="1" dirty="0" smtClean="0"/>
              <a:t> L’Employabilité : priorité de l’UM5R</a:t>
            </a:r>
            <a:endParaRPr lang="fr-FR" dirty="0"/>
          </a:p>
        </p:txBody>
      </p:sp>
      <p:sp>
        <p:nvSpPr>
          <p:cNvPr id="3" name="Espace réservé du contenu 2"/>
          <p:cNvSpPr>
            <a:spLocks noGrp="1"/>
          </p:cNvSpPr>
          <p:nvPr>
            <p:ph idx="1"/>
          </p:nvPr>
        </p:nvSpPr>
        <p:spPr/>
        <p:txBody>
          <a:bodyPr/>
          <a:lstStyle/>
          <a:p>
            <a:pPr>
              <a:buNone/>
            </a:pPr>
            <a:endParaRPr lang="fr-FR" dirty="0" smtClean="0"/>
          </a:p>
          <a:p>
            <a:r>
              <a:rPr lang="fr-FR" b="1" dirty="0" smtClean="0"/>
              <a:t>L’UM5R, à travers le Centre d’Accueil, d’Information, d’Orientation et de Suivi (CAIOS) n’a épargné aucun effort pour monter un programme  colossal  visant l’appui à l’insertion professionnelle.</a:t>
            </a:r>
            <a:endParaRPr lang="fr-FR" dirty="0" smtClean="0"/>
          </a:p>
          <a:p>
            <a:r>
              <a:rPr lang="fr-FR" b="1" dirty="0" smtClean="0"/>
              <a:t>D’abord, elle suit l’évolution des lauréats dans la vie active afin de cerner les difficultés rencontrées par ces derniers. Ce qui  permet  d’anticiper l’évolution professionnelle des diplômés</a:t>
            </a:r>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L’Employabilité : priorité de l’UM5R</a:t>
            </a:r>
            <a:endParaRPr lang="fr-FR" dirty="0"/>
          </a:p>
        </p:txBody>
      </p:sp>
      <p:sp>
        <p:nvSpPr>
          <p:cNvPr id="3" name="Espace réservé du contenu 2"/>
          <p:cNvSpPr>
            <a:spLocks noGrp="1"/>
          </p:cNvSpPr>
          <p:nvPr>
            <p:ph idx="1"/>
          </p:nvPr>
        </p:nvSpPr>
        <p:spPr/>
        <p:txBody>
          <a:bodyPr>
            <a:noAutofit/>
          </a:bodyPr>
          <a:lstStyle/>
          <a:p>
            <a:r>
              <a:rPr lang="fr-FR" sz="2000" b="1" dirty="0" smtClean="0"/>
              <a:t>De même, elle adopte une stratégie de « Parcours » : le bachelier est accueilli,  orienté, formé, encadré,  accompagné et  préparé à l’insertion dans  la vie professionnelle.</a:t>
            </a:r>
          </a:p>
          <a:p>
            <a:pPr>
              <a:buNone/>
            </a:pPr>
            <a:endParaRPr lang="fr-FR" sz="2000" dirty="0" smtClean="0"/>
          </a:p>
          <a:p>
            <a:r>
              <a:rPr lang="fr-FR" sz="2000" b="1" dirty="0" smtClean="0"/>
              <a:t>Par ailleurs, nombreuses expériences visant l’employabilité sont réalisées à l’UM5R : journées- métiers, formations qualifiantes, </a:t>
            </a:r>
            <a:r>
              <a:rPr lang="fr-FR" sz="2000" b="1" dirty="0" err="1" smtClean="0"/>
              <a:t>Mentoring</a:t>
            </a:r>
            <a:r>
              <a:rPr lang="fr-FR" sz="2000" b="1" dirty="0" smtClean="0"/>
              <a:t>,  </a:t>
            </a:r>
            <a:r>
              <a:rPr lang="fr-FR" sz="2000" b="1" dirty="0" err="1" smtClean="0"/>
              <a:t>Reprofilage</a:t>
            </a:r>
            <a:r>
              <a:rPr lang="fr-FR" sz="2000" b="1" dirty="0" smtClean="0"/>
              <a:t>, auto- emploi,…</a:t>
            </a:r>
          </a:p>
          <a:p>
            <a:pPr>
              <a:buNone/>
            </a:pPr>
            <a:endParaRPr lang="fr-FR" sz="2000" dirty="0" smtClean="0"/>
          </a:p>
          <a:p>
            <a:r>
              <a:rPr lang="fr-FR" sz="2000" b="1" dirty="0" smtClean="0"/>
              <a:t>Toutes ces expériences ont la propriété de développer les compétences professionnelles  des étudiants en direction  des recruteurs potentiels.</a:t>
            </a:r>
            <a:endParaRPr lang="fr-FR" sz="2000" dirty="0" smtClean="0"/>
          </a:p>
          <a:p>
            <a:pPr>
              <a:buNone/>
            </a:pPr>
            <a:r>
              <a:rPr lang="fr-FR" sz="2000" b="1" dirty="0" smtClean="0"/>
              <a:t> </a:t>
            </a:r>
            <a:endParaRPr lang="fr-FR" sz="2000" dirty="0" smtClean="0"/>
          </a:p>
          <a:p>
            <a:pPr>
              <a:buNone/>
            </a:pPr>
            <a:r>
              <a:rPr lang="fr-FR" sz="2000" b="1" dirty="0" smtClean="0"/>
              <a:t> </a:t>
            </a:r>
            <a:endParaRPr lang="fr-FR" sz="2000" dirty="0" smtClean="0"/>
          </a:p>
          <a:p>
            <a:pPr>
              <a:buNone/>
            </a:pPr>
            <a:r>
              <a:rPr lang="fr-FR" sz="2000" b="1" dirty="0" smtClean="0"/>
              <a:t> </a:t>
            </a:r>
            <a:endParaRPr lang="fr-FR" sz="2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t>              Le Forum de l’Emploi à l’UM5R</a:t>
            </a:r>
            <a:r>
              <a:rPr lang="fr-FR" dirty="0" smtClean="0"/>
              <a:t/>
            </a:r>
            <a:br>
              <a:rPr lang="fr-FR" dirty="0" smtClean="0"/>
            </a:br>
            <a:endParaRPr lang="fr-FR" dirty="0"/>
          </a:p>
        </p:txBody>
      </p:sp>
      <p:sp>
        <p:nvSpPr>
          <p:cNvPr id="3" name="Espace réservé du contenu 2"/>
          <p:cNvSpPr>
            <a:spLocks noGrp="1"/>
          </p:cNvSpPr>
          <p:nvPr>
            <p:ph idx="1"/>
          </p:nvPr>
        </p:nvSpPr>
        <p:spPr/>
        <p:txBody>
          <a:bodyPr/>
          <a:lstStyle/>
          <a:p>
            <a:pPr>
              <a:buNone/>
            </a:pPr>
            <a:r>
              <a:rPr lang="fr-FR" b="1" dirty="0" smtClean="0"/>
              <a:t>  Consciente de la nécessité de contribuer à l’absorption des demandeurs d’emploi, l’UM5 a recouru à un outil stratégique, capable d’orienter les lauréats vers les secteurs d’activités les plus porteurs. Le </a:t>
            </a:r>
            <a:r>
              <a:rPr lang="fr-FR" b="1" dirty="0" smtClean="0">
                <a:solidFill>
                  <a:srgbClr val="FF0000"/>
                </a:solidFill>
              </a:rPr>
              <a:t>programme d’appui </a:t>
            </a:r>
            <a:r>
              <a:rPr lang="fr-FR" b="1" dirty="0" smtClean="0"/>
              <a:t>à la recherche de stage et à l’insertion professionnelle  constituent deux leviers majeurs sur lesquels est fondé ce Forum.</a:t>
            </a:r>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b="1" dirty="0" smtClean="0"/>
              <a:t> Le Forum de l’Emploi à l’UM5R</a:t>
            </a:r>
            <a:endParaRPr lang="fr-FR" dirty="0"/>
          </a:p>
        </p:txBody>
      </p:sp>
      <p:sp>
        <p:nvSpPr>
          <p:cNvPr id="3" name="Espace réservé du contenu 2"/>
          <p:cNvSpPr>
            <a:spLocks noGrp="1"/>
          </p:cNvSpPr>
          <p:nvPr>
            <p:ph idx="1"/>
          </p:nvPr>
        </p:nvSpPr>
        <p:spPr/>
        <p:txBody>
          <a:bodyPr>
            <a:normAutofit fontScale="25000" lnSpcReduction="20000"/>
          </a:bodyPr>
          <a:lstStyle/>
          <a:p>
            <a:pPr>
              <a:buNone/>
            </a:pPr>
            <a:r>
              <a:rPr lang="fr-FR" sz="4500" b="1" i="1" dirty="0" smtClean="0">
                <a:solidFill>
                  <a:srgbClr val="FF0000"/>
                </a:solidFill>
              </a:rPr>
              <a:t>Objectifs du Forum </a:t>
            </a:r>
            <a:endParaRPr lang="fr-FR" sz="4500" dirty="0" smtClean="0">
              <a:solidFill>
                <a:srgbClr val="FF0000"/>
              </a:solidFill>
            </a:endParaRPr>
          </a:p>
          <a:p>
            <a:pPr lvl="0" fontAlgn="base"/>
            <a:r>
              <a:rPr lang="fr-FR" sz="7200" b="1" dirty="0" smtClean="0"/>
              <a:t>Permettre aux lauréats de s’informer sur les métiers. </a:t>
            </a:r>
            <a:endParaRPr lang="fr-FR" sz="7200" dirty="0" smtClean="0"/>
          </a:p>
          <a:p>
            <a:pPr lvl="0" fontAlgn="base"/>
            <a:r>
              <a:rPr lang="fr-FR" sz="7200" b="1" dirty="0" smtClean="0"/>
              <a:t>Rencontrer les futurs recruteurs dans une dynamique d’entretien</a:t>
            </a:r>
            <a:endParaRPr lang="fr-FR" sz="7200" dirty="0" smtClean="0"/>
          </a:p>
          <a:p>
            <a:pPr lvl="0"/>
            <a:r>
              <a:rPr lang="fr-FR" sz="7200" b="1" dirty="0" smtClean="0"/>
              <a:t>Décrocher des possibilités d’emplois et de stages</a:t>
            </a:r>
            <a:endParaRPr lang="fr-FR" sz="7200" dirty="0" smtClean="0"/>
          </a:p>
          <a:p>
            <a:pPr>
              <a:buNone/>
            </a:pPr>
            <a:endParaRPr lang="fr-FR" sz="4500" dirty="0" smtClean="0"/>
          </a:p>
          <a:p>
            <a:pPr>
              <a:buNone/>
            </a:pPr>
            <a:endParaRPr lang="fr-FR" sz="3800" dirty="0" smtClean="0"/>
          </a:p>
          <a:p>
            <a:pPr>
              <a:buNone/>
            </a:pPr>
            <a:r>
              <a:rPr lang="fr-FR" sz="5000" b="1" i="1" dirty="0" smtClean="0">
                <a:solidFill>
                  <a:srgbClr val="FF0000"/>
                </a:solidFill>
              </a:rPr>
              <a:t>Partenaires  et collaborateurs de l’UM5 au Forum de l’Emploi</a:t>
            </a:r>
            <a:endParaRPr lang="fr-FR" sz="5000" dirty="0" smtClean="0">
              <a:solidFill>
                <a:srgbClr val="FF0000"/>
              </a:solidFill>
            </a:endParaRPr>
          </a:p>
          <a:p>
            <a:pPr lvl="0"/>
            <a:r>
              <a:rPr lang="fr-FR" sz="6200" b="1" dirty="0" smtClean="0"/>
              <a:t>ANAPEC</a:t>
            </a:r>
            <a:endParaRPr lang="fr-FR" sz="6200" dirty="0" smtClean="0"/>
          </a:p>
          <a:p>
            <a:pPr lvl="0"/>
            <a:r>
              <a:rPr lang="fr-FR" sz="6200" b="1" dirty="0" smtClean="0"/>
              <a:t>EFE</a:t>
            </a:r>
            <a:endParaRPr lang="fr-FR" sz="6200" dirty="0" smtClean="0"/>
          </a:p>
          <a:p>
            <a:pPr lvl="0"/>
            <a:r>
              <a:rPr lang="fr-FR" sz="6200" b="1" dirty="0" smtClean="0"/>
              <a:t>OFPPT</a:t>
            </a:r>
            <a:endParaRPr lang="fr-FR" sz="6200" dirty="0" smtClean="0"/>
          </a:p>
          <a:p>
            <a:pPr lvl="0"/>
            <a:r>
              <a:rPr lang="fr-FR" sz="6200" b="1" dirty="0" smtClean="0"/>
              <a:t>BP</a:t>
            </a:r>
            <a:endParaRPr lang="fr-FR" sz="6200" dirty="0" smtClean="0"/>
          </a:p>
          <a:p>
            <a:pPr lvl="0"/>
            <a:r>
              <a:rPr lang="fr-FR" sz="6200" b="1" dirty="0" smtClean="0"/>
              <a:t>Cabinets de recrutement</a:t>
            </a:r>
            <a:endParaRPr lang="fr-FR" sz="6200" dirty="0" smtClean="0"/>
          </a:p>
          <a:p>
            <a:pPr lvl="0"/>
            <a:r>
              <a:rPr lang="fr-FR" sz="6200" b="1" dirty="0" smtClean="0"/>
              <a:t>Ecoles du Secteur privé</a:t>
            </a:r>
            <a:endParaRPr lang="fr-FR" sz="6200" dirty="0" smtClean="0"/>
          </a:p>
          <a:p>
            <a:pPr lvl="0"/>
            <a:r>
              <a:rPr lang="fr-FR" sz="6200" b="1" dirty="0" smtClean="0"/>
              <a:t>…</a:t>
            </a:r>
            <a:endParaRPr lang="fr-FR" sz="6200" dirty="0" smtClean="0"/>
          </a:p>
          <a:p>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t>      Forum de l’Emploi : deux périodes</a:t>
            </a:r>
            <a:r>
              <a:rPr lang="fr-FR" dirty="0" smtClean="0"/>
              <a:t/>
            </a:r>
            <a:br>
              <a:rPr lang="fr-FR" dirty="0" smtClean="0"/>
            </a:br>
            <a:r>
              <a:rPr lang="fr-FR" b="1" dirty="0" smtClean="0"/>
              <a:t> </a:t>
            </a:r>
            <a:endParaRPr lang="fr-FR" dirty="0"/>
          </a:p>
        </p:txBody>
      </p:sp>
      <p:sp>
        <p:nvSpPr>
          <p:cNvPr id="3" name="Espace réservé du contenu 2"/>
          <p:cNvSpPr>
            <a:spLocks noGrp="1"/>
          </p:cNvSpPr>
          <p:nvPr>
            <p:ph idx="1"/>
          </p:nvPr>
        </p:nvSpPr>
        <p:spPr/>
        <p:txBody>
          <a:bodyPr/>
          <a:lstStyle/>
          <a:p>
            <a:r>
              <a:rPr lang="fr-FR" b="1" dirty="0" smtClean="0"/>
              <a:t>Le Forum de l’emploi a été d’abord un prolongement  enrichissant des journées- métiers qui ponctuaient l’année universitaire. Après, il est devenu un événement- phare pour l’Université dans la mesure où il permet la rencontre tant requise : Université/ Entreprise</a:t>
            </a:r>
            <a:endParaRPr lang="fr-FR" dirty="0" smtClean="0"/>
          </a:p>
          <a:p>
            <a:pPr>
              <a:buNone/>
            </a:pPr>
            <a:endParaRPr lang="fr-FR" dirty="0" smtClean="0"/>
          </a:p>
          <a:p>
            <a:endParaRPr lang="fr-FR" dirty="0" smtClean="0"/>
          </a:p>
          <a:p>
            <a:pPr>
              <a:buNone/>
            </a:pPr>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36052" y="856527"/>
            <a:ext cx="7890318" cy="935242"/>
          </a:xfrm>
        </p:spPr>
        <p:txBody>
          <a:bodyPr>
            <a:normAutofit fontScale="90000"/>
          </a:bodyPr>
          <a:lstStyle/>
          <a:p>
            <a:pPr algn="ctr"/>
            <a:r>
              <a:rPr lang="fr-FR" b="1" dirty="0" smtClean="0"/>
              <a:t/>
            </a:r>
            <a:br>
              <a:rPr lang="fr-FR" b="1" dirty="0" smtClean="0"/>
            </a:br>
            <a:r>
              <a:rPr lang="fr-FR" b="1" dirty="0" smtClean="0"/>
              <a:t>Forum de l’emploi </a:t>
            </a:r>
            <a:br>
              <a:rPr lang="fr-FR" b="1" dirty="0" smtClean="0"/>
            </a:br>
            <a:r>
              <a:rPr lang="fr-FR" b="1" dirty="0" smtClean="0"/>
              <a:t>Période1 : de 2010- 2014</a:t>
            </a:r>
            <a:r>
              <a:rPr lang="fr-FR" dirty="0" smtClean="0"/>
              <a:t/>
            </a:r>
            <a:br>
              <a:rPr lang="fr-FR" dirty="0" smtClean="0"/>
            </a:br>
            <a:endParaRPr lang="fr-FR" dirty="0"/>
          </a:p>
        </p:txBody>
      </p:sp>
      <p:sp>
        <p:nvSpPr>
          <p:cNvPr id="3" name="Espace réservé du contenu 2"/>
          <p:cNvSpPr>
            <a:spLocks noGrp="1"/>
          </p:cNvSpPr>
          <p:nvPr>
            <p:ph idx="1"/>
          </p:nvPr>
        </p:nvSpPr>
        <p:spPr/>
        <p:txBody>
          <a:bodyPr/>
          <a:lstStyle/>
          <a:p>
            <a:endParaRPr lang="fr-FR" dirty="0" smtClean="0"/>
          </a:p>
          <a:p>
            <a:endParaRPr lang="fr-FR" dirty="0" smtClean="0"/>
          </a:p>
          <a:p>
            <a:pPr>
              <a:buNone/>
            </a:pPr>
            <a:r>
              <a:rPr lang="fr-FR" b="1" dirty="0" smtClean="0"/>
              <a:t> La 1</a:t>
            </a:r>
            <a:r>
              <a:rPr lang="fr-FR" b="1" baseline="30000" dirty="0" smtClean="0"/>
              <a:t>ère</a:t>
            </a:r>
            <a:r>
              <a:rPr lang="fr-FR" b="1" dirty="0" smtClean="0"/>
              <a:t> période est marquée par le fait que ce forum intéressait juste les établissements à accès ouvert  comme  les Facultés des Sciences juridiques, économiques et sociales, vu la difficulté relative à l’accès à l’emploi que rencontrent les lauréats.</a:t>
            </a:r>
            <a:endParaRPr lang="fr-FR" dirty="0" smtClean="0"/>
          </a:p>
          <a:p>
            <a:pPr>
              <a:buNone/>
            </a:pPr>
            <a:r>
              <a:rPr lang="fr-FR" b="1" dirty="0" smtClean="0"/>
              <a:t> </a:t>
            </a:r>
            <a:endParaRPr lang="fr-FR" dirty="0" smtClean="0"/>
          </a:p>
          <a:p>
            <a:endParaRPr lang="fr-F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28650" y="821803"/>
            <a:ext cx="7886700" cy="993116"/>
          </a:xfrm>
        </p:spPr>
        <p:txBody>
          <a:bodyPr>
            <a:normAutofit fontScale="90000"/>
          </a:bodyPr>
          <a:lstStyle/>
          <a:p>
            <a:pPr algn="ctr"/>
            <a:r>
              <a:rPr lang="fr-FR" b="1" dirty="0" smtClean="0"/>
              <a:t/>
            </a:r>
            <a:br>
              <a:rPr lang="fr-FR" b="1" dirty="0" smtClean="0"/>
            </a:br>
            <a:r>
              <a:rPr lang="fr-FR" b="1" dirty="0" smtClean="0"/>
              <a:t>Forum de l’emploi </a:t>
            </a:r>
            <a:br>
              <a:rPr lang="fr-FR" b="1" dirty="0" smtClean="0"/>
            </a:br>
            <a:r>
              <a:rPr lang="fr-FR" b="1" dirty="0" smtClean="0"/>
              <a:t>Période1 : de 2010- 2014</a:t>
            </a:r>
            <a:r>
              <a:rPr lang="fr-FR" dirty="0" smtClean="0"/>
              <a:t/>
            </a:r>
            <a:br>
              <a:rPr lang="fr-FR" dirty="0" smtClean="0"/>
            </a:br>
            <a:endParaRPr lang="fr-FR" dirty="0"/>
          </a:p>
        </p:txBody>
      </p:sp>
      <p:sp>
        <p:nvSpPr>
          <p:cNvPr id="3" name="Espace réservé du contenu 2"/>
          <p:cNvSpPr>
            <a:spLocks noGrp="1"/>
          </p:cNvSpPr>
          <p:nvPr>
            <p:ph idx="1"/>
          </p:nvPr>
        </p:nvSpPr>
        <p:spPr/>
        <p:txBody>
          <a:bodyPr>
            <a:normAutofit fontScale="92500" lnSpcReduction="20000"/>
          </a:bodyPr>
          <a:lstStyle/>
          <a:p>
            <a:r>
              <a:rPr lang="fr-FR" b="1" dirty="0" smtClean="0"/>
              <a:t>L’organisation de ce forum, qui s’étalait, généralement, sur une période de trois mois, était confiée à  trois types d’équipes : des enseignants, des étudiants et des administratifs. </a:t>
            </a:r>
          </a:p>
          <a:p>
            <a:pPr>
              <a:buNone/>
            </a:pPr>
            <a:endParaRPr lang="fr-FR" dirty="0" smtClean="0"/>
          </a:p>
          <a:p>
            <a:r>
              <a:rPr lang="fr-FR" b="1" dirty="0" smtClean="0"/>
              <a:t>Tout s’articulait  et se réalisait à travers des comités :</a:t>
            </a:r>
            <a:endParaRPr lang="fr-FR" dirty="0" smtClean="0"/>
          </a:p>
          <a:p>
            <a:pPr>
              <a:buNone/>
            </a:pPr>
            <a:r>
              <a:rPr lang="fr-FR" b="1" dirty="0" smtClean="0"/>
              <a:t> </a:t>
            </a:r>
            <a:endParaRPr lang="fr-FR" dirty="0" smtClean="0"/>
          </a:p>
          <a:p>
            <a:pPr lvl="0">
              <a:buNone/>
            </a:pPr>
            <a:r>
              <a:rPr lang="fr-FR" b="1" dirty="0" smtClean="0"/>
              <a:t>  - Comité de logistique</a:t>
            </a:r>
            <a:endParaRPr lang="fr-FR" dirty="0" smtClean="0"/>
          </a:p>
          <a:p>
            <a:pPr lvl="0">
              <a:buNone/>
            </a:pPr>
            <a:r>
              <a:rPr lang="fr-FR" b="1" dirty="0" smtClean="0"/>
              <a:t>   - Comité de communication</a:t>
            </a:r>
            <a:endParaRPr lang="fr-FR" dirty="0" smtClean="0"/>
          </a:p>
          <a:p>
            <a:pPr lvl="0">
              <a:buNone/>
            </a:pPr>
            <a:r>
              <a:rPr lang="fr-FR" b="1" dirty="0" smtClean="0"/>
              <a:t>   - Comité de programme</a:t>
            </a:r>
            <a:endParaRPr lang="fr-FR" dirty="0" smtClean="0"/>
          </a:p>
          <a:p>
            <a:pPr lvl="0">
              <a:buNone/>
            </a:pPr>
            <a:r>
              <a:rPr lang="fr-FR" b="1" dirty="0" smtClean="0"/>
              <a:t>   - Comité de sponsoring</a:t>
            </a:r>
            <a:endParaRPr lang="fr-FR" dirty="0" smtClean="0"/>
          </a:p>
          <a:p>
            <a:endParaRPr lang="fr-FR" dirty="0" smtClean="0"/>
          </a:p>
          <a:p>
            <a:endParaRPr lang="fr-FR" dirty="0"/>
          </a:p>
        </p:txBody>
      </p:sp>
    </p:spTree>
  </p:cSld>
  <p:clrMapOvr>
    <a:masterClrMapping/>
  </p:clrMapOvr>
</p:sld>
</file>

<file path=ppt/theme/theme1.xml><?xml version="1.0" encoding="utf-8"?>
<a:theme xmlns:a="http://schemas.openxmlformats.org/drawingml/2006/main" name="Office Theme">
  <a:themeElements>
    <a:clrScheme name="Tema di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i 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i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319</TotalTime>
  <Words>570</Words>
  <Application>Microsoft Office PowerPoint</Application>
  <PresentationFormat>Affichage à l'écran (4:3)</PresentationFormat>
  <Paragraphs>179</Paragraphs>
  <Slides>23</Slides>
  <Notes>1</Notes>
  <HiddenSlides>0</HiddenSlides>
  <MMClips>0</MMClips>
  <ScaleCrop>false</ScaleCrop>
  <HeadingPairs>
    <vt:vector size="4" baseType="variant">
      <vt:variant>
        <vt:lpstr>Thème</vt:lpstr>
      </vt:variant>
      <vt:variant>
        <vt:i4>1</vt:i4>
      </vt:variant>
      <vt:variant>
        <vt:lpstr>Titres des diapositives</vt:lpstr>
      </vt:variant>
      <vt:variant>
        <vt:i4>23</vt:i4>
      </vt:variant>
    </vt:vector>
  </HeadingPairs>
  <TitlesOfParts>
    <vt:vector size="24" baseType="lpstr">
      <vt:lpstr>Office Theme</vt:lpstr>
      <vt:lpstr>           L'employabilité: priorité à l'Université  Mohammed V de Rabat -Forum de l’Emploi-   </vt:lpstr>
      <vt:lpstr>Introdution </vt:lpstr>
      <vt:lpstr> L’Employabilité : priorité de l’UM5R</vt:lpstr>
      <vt:lpstr>L’Employabilité : priorité de l’UM5R</vt:lpstr>
      <vt:lpstr>              Le Forum de l’Emploi à l’UM5R </vt:lpstr>
      <vt:lpstr> Le Forum de l’Emploi à l’UM5R</vt:lpstr>
      <vt:lpstr>      Forum de l’Emploi : deux périodes  </vt:lpstr>
      <vt:lpstr> Forum de l’emploi  Période1 : de 2010- 2014 </vt:lpstr>
      <vt:lpstr> Forum de l’emploi  Période1 : de 2010- 2014 </vt:lpstr>
      <vt:lpstr> Forum de l’emploi  Période1 : de 2010- 2014 </vt:lpstr>
      <vt:lpstr>  Forum de l’Emploi Période1 : de 2010- 2014   </vt:lpstr>
      <vt:lpstr>  Forum de l’Emploi Période 2 : à partir de 2014   </vt:lpstr>
      <vt:lpstr> Forum de l’Emploi Période 2 : à partir de 2014 </vt:lpstr>
      <vt:lpstr>Forum de l’Emploi Période 2 : à partir de 2014</vt:lpstr>
      <vt:lpstr>Forum de l’Emploi Période 2 : à partir de 2014</vt:lpstr>
      <vt:lpstr>Forum de l’Emploi Période 2 : à partir de 2014</vt:lpstr>
      <vt:lpstr>Forum de l’Emploi Période 2 : à partir de 2014</vt:lpstr>
      <vt:lpstr>Forum de l’Emploi Période 2 : à partir de 2014</vt:lpstr>
      <vt:lpstr>Forum de l’Emploi Période 2 : à partir de 2014</vt:lpstr>
      <vt:lpstr>Conclusion</vt:lpstr>
      <vt:lpstr>Proposition de livrable</vt:lpstr>
      <vt:lpstr>Diapositive 22</vt:lpstr>
      <vt:lpstr>Diapositive 23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carmen</dc:creator>
  <cp:keywords>RESUME</cp:keywords>
  <cp:lastModifiedBy>Hafida</cp:lastModifiedBy>
  <cp:revision>37</cp:revision>
  <dcterms:created xsi:type="dcterms:W3CDTF">2016-03-01T12:20:59Z</dcterms:created>
  <dcterms:modified xsi:type="dcterms:W3CDTF">2016-09-28T12:58:18Z</dcterms:modified>
</cp:coreProperties>
</file>